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86" r:id="rId2"/>
    <p:sldId id="317" r:id="rId3"/>
    <p:sldId id="318" r:id="rId4"/>
    <p:sldId id="319" r:id="rId5"/>
    <p:sldId id="320" r:id="rId6"/>
    <p:sldId id="321" r:id="rId7"/>
    <p:sldId id="322" r:id="rId8"/>
    <p:sldId id="30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9E6"/>
    <a:srgbClr val="E40004"/>
    <a:srgbClr val="FFFCF1"/>
    <a:srgbClr val="79D6F2"/>
    <a:srgbClr val="FF7DEA"/>
    <a:srgbClr val="B5A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p:restoredTop sz="74131"/>
  </p:normalViewPr>
  <p:slideViewPr>
    <p:cSldViewPr snapToGrid="0">
      <p:cViewPr varScale="1">
        <p:scale>
          <a:sx n="63" d="100"/>
          <a:sy n="63" d="100"/>
        </p:scale>
        <p:origin x="21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1CFB5-0AAA-A944-8C7C-ADF5C8923706}" type="datetimeFigureOut">
              <a:rPr lang="en-US" smtClean="0"/>
              <a:t>9/28/23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ED4AF-4959-684B-8E91-8AD873D15ECC}" type="slidenum">
              <a:rPr lang="en-US" smtClean="0"/>
              <a:t>‹#›</a:t>
            </a:fld>
            <a:endParaRPr lang="en-US"/>
          </a:p>
        </p:txBody>
      </p:sp>
    </p:spTree>
    <p:extLst>
      <p:ext uri="{BB962C8B-B14F-4D97-AF65-F5344CB8AC3E}">
        <p14:creationId xmlns:p14="http://schemas.microsoft.com/office/powerpoint/2010/main" val="233260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3A82055-B8EE-994D-870D-86B92DB616EE}" type="slidenum">
              <a:rPr lang="en-US" smtClean="0"/>
              <a:t>1</a:t>
            </a:fld>
            <a:endParaRPr lang="en-US"/>
          </a:p>
        </p:txBody>
      </p:sp>
    </p:spTree>
    <p:extLst>
      <p:ext uri="{BB962C8B-B14F-4D97-AF65-F5344CB8AC3E}">
        <p14:creationId xmlns:p14="http://schemas.microsoft.com/office/powerpoint/2010/main" val="400699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A82055-B8EE-994D-870D-86B92DB616EE}" type="slidenum">
              <a:rPr lang="en-US" smtClean="0"/>
              <a:t>2</a:t>
            </a:fld>
            <a:endParaRPr lang="en-US"/>
          </a:p>
        </p:txBody>
      </p:sp>
    </p:spTree>
    <p:extLst>
      <p:ext uri="{BB962C8B-B14F-4D97-AF65-F5344CB8AC3E}">
        <p14:creationId xmlns:p14="http://schemas.microsoft.com/office/powerpoint/2010/main" val="404894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3A82055-B8EE-994D-870D-86B92DB616EE}" type="slidenum">
              <a:rPr lang="en-US" smtClean="0"/>
              <a:t>3</a:t>
            </a:fld>
            <a:endParaRPr lang="en-US"/>
          </a:p>
        </p:txBody>
      </p:sp>
    </p:spTree>
    <p:extLst>
      <p:ext uri="{BB962C8B-B14F-4D97-AF65-F5344CB8AC3E}">
        <p14:creationId xmlns:p14="http://schemas.microsoft.com/office/powerpoint/2010/main" val="102365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A82055-B8EE-994D-870D-86B92DB616EE}" type="slidenum">
              <a:rPr lang="en-US" smtClean="0"/>
              <a:t>4</a:t>
            </a:fld>
            <a:endParaRPr lang="en-US"/>
          </a:p>
        </p:txBody>
      </p:sp>
    </p:spTree>
    <p:extLst>
      <p:ext uri="{BB962C8B-B14F-4D97-AF65-F5344CB8AC3E}">
        <p14:creationId xmlns:p14="http://schemas.microsoft.com/office/powerpoint/2010/main" val="315374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3A82055-B8EE-994D-870D-86B92DB616EE}" type="slidenum">
              <a:rPr lang="en-US" smtClean="0"/>
              <a:t>5</a:t>
            </a:fld>
            <a:endParaRPr lang="en-US"/>
          </a:p>
        </p:txBody>
      </p:sp>
    </p:spTree>
    <p:extLst>
      <p:ext uri="{BB962C8B-B14F-4D97-AF65-F5344CB8AC3E}">
        <p14:creationId xmlns:p14="http://schemas.microsoft.com/office/powerpoint/2010/main" val="420102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3A82055-B8EE-994D-870D-86B92DB616EE}" type="slidenum">
              <a:rPr lang="en-US" smtClean="0"/>
              <a:t>6</a:t>
            </a:fld>
            <a:endParaRPr lang="en-US"/>
          </a:p>
        </p:txBody>
      </p:sp>
    </p:spTree>
    <p:extLst>
      <p:ext uri="{BB962C8B-B14F-4D97-AF65-F5344CB8AC3E}">
        <p14:creationId xmlns:p14="http://schemas.microsoft.com/office/powerpoint/2010/main" val="145289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3A82055-B8EE-994D-870D-86B92DB616EE}" type="slidenum">
              <a:rPr lang="en-US" smtClean="0"/>
              <a:t>7</a:t>
            </a:fld>
            <a:endParaRPr lang="en-US"/>
          </a:p>
        </p:txBody>
      </p:sp>
    </p:spTree>
    <p:extLst>
      <p:ext uri="{BB962C8B-B14F-4D97-AF65-F5344CB8AC3E}">
        <p14:creationId xmlns:p14="http://schemas.microsoft.com/office/powerpoint/2010/main" val="383106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82055-B8EE-994D-870D-86B92DB616EE}" type="slidenum">
              <a:rPr lang="en-US" smtClean="0"/>
              <a:t>8</a:t>
            </a:fld>
            <a:endParaRPr lang="en-US"/>
          </a:p>
        </p:txBody>
      </p:sp>
    </p:spTree>
    <p:extLst>
      <p:ext uri="{BB962C8B-B14F-4D97-AF65-F5344CB8AC3E}">
        <p14:creationId xmlns:p14="http://schemas.microsoft.com/office/powerpoint/2010/main" val="130811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info@stophateuk.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085E-6372-0C74-6E57-D8878344E51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BD2BE24-147A-C1FB-72A8-3C97166D7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C52AF7-8922-228E-34CC-0AE2EA2DC636}"/>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5" name="Footer Placeholder 4">
            <a:extLst>
              <a:ext uri="{FF2B5EF4-FFF2-40B4-BE49-F238E27FC236}">
                <a16:creationId xmlns:a16="http://schemas.microsoft.com/office/drawing/2014/main" id="{83F69B08-3F0B-BCE4-D91C-D59154C3E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53D13-047A-5BED-EE0D-7223BDAE3339}"/>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318709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1AE4-6E53-40F9-26B0-FFB9E23276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49135D-9587-C722-EABF-366F5340EB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52BB9C-95EF-C855-4464-D33BF09D4D2C}"/>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5" name="Footer Placeholder 4">
            <a:extLst>
              <a:ext uri="{FF2B5EF4-FFF2-40B4-BE49-F238E27FC236}">
                <a16:creationId xmlns:a16="http://schemas.microsoft.com/office/drawing/2014/main" id="{2FC58006-7094-218A-1F78-E1990C9BF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BBAE7-C0AB-6E36-1A0F-749632ACD92B}"/>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203279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EA265-4A25-81AB-6B3F-8398F869EF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3D1CF2-3622-0671-05CE-15A2870080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AC113B-E2C4-7031-40D7-5396E94EB9CB}"/>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5" name="Footer Placeholder 4">
            <a:extLst>
              <a:ext uri="{FF2B5EF4-FFF2-40B4-BE49-F238E27FC236}">
                <a16:creationId xmlns:a16="http://schemas.microsoft.com/office/drawing/2014/main" id="{AA1C10A1-2443-03B5-106C-1C7B638B0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EE1A3-FBF1-A29A-CAF0-1C2BFBD78E38}"/>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333567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5" name="Rectangle 24"/>
          <p:cNvSpPr/>
          <p:nvPr userDrawn="1"/>
        </p:nvSpPr>
        <p:spPr>
          <a:xfrm>
            <a:off x="339812" y="5017520"/>
            <a:ext cx="11182006" cy="1569660"/>
          </a:xfrm>
          <a:prstGeom prst="rect">
            <a:avLst/>
          </a:prstGeom>
        </p:spPr>
        <p:txBody>
          <a:bodyPr wrap="square">
            <a:spAutoFit/>
          </a:bodyPr>
          <a:lstStyle/>
          <a:p>
            <a:pPr defTabSz="685800" fontAlgn="base">
              <a:spcBef>
                <a:spcPct val="50000"/>
              </a:spcBef>
              <a:spcAft>
                <a:spcPct val="0"/>
              </a:spcAft>
              <a:defRPr/>
            </a:pPr>
            <a:r>
              <a:rPr lang="en-GB" sz="1200" dirty="0">
                <a:solidFill>
                  <a:prstClr val="black"/>
                </a:solidFill>
                <a:latin typeface="Arial" panose="020B0604020202020204" pitchFamily="34" charset="0"/>
                <a:cs typeface="Arial" panose="020B0604020202020204" pitchFamily="34" charset="0"/>
              </a:rPr>
              <a:t>All information and intellectual property contained within this document is owned by Stop Hate UK. </a:t>
            </a:r>
            <a:br>
              <a:rPr lang="en-GB" sz="1200" dirty="0">
                <a:solidFill>
                  <a:prstClr val="black"/>
                </a:solidFill>
                <a:latin typeface="Arial" panose="020B0604020202020204" pitchFamily="34" charset="0"/>
                <a:cs typeface="Arial" panose="020B0604020202020204" pitchFamily="34" charset="0"/>
              </a:rPr>
            </a:br>
            <a:r>
              <a:rPr lang="en-GB" sz="1200" dirty="0">
                <a:solidFill>
                  <a:prstClr val="black"/>
                </a:solidFill>
                <a:latin typeface="Arial" panose="020B0604020202020204" pitchFamily="34" charset="0"/>
                <a:cs typeface="Arial" panose="020B0604020202020204" pitchFamily="34" charset="0"/>
              </a:rPr>
              <a:t> </a:t>
            </a:r>
            <a:br>
              <a:rPr lang="en-GB" sz="1200" dirty="0">
                <a:solidFill>
                  <a:prstClr val="black"/>
                </a:solidFill>
                <a:latin typeface="Arial" panose="020B0604020202020204" pitchFamily="34" charset="0"/>
                <a:cs typeface="Arial" panose="020B0604020202020204" pitchFamily="34" charset="0"/>
              </a:rPr>
            </a:br>
            <a:r>
              <a:rPr lang="en-GB" sz="1200" dirty="0">
                <a:solidFill>
                  <a:prstClr val="black"/>
                </a:solidFill>
                <a:latin typeface="Arial" panose="020B0604020202020204" pitchFamily="34" charset="0"/>
                <a:cs typeface="Arial" panose="020B0604020202020204" pitchFamily="34" charset="0"/>
              </a:rPr>
              <a:t>Stop Hate UK reserves all rights and privileges regarding the use of this information and any unauthorised use or reproduction, such as distributing, copying, modifying, or reprinting, is not permitted without prior permission. </a:t>
            </a:r>
          </a:p>
          <a:p>
            <a:pPr defTabSz="685800" fontAlgn="base">
              <a:spcBef>
                <a:spcPct val="50000"/>
              </a:spcBef>
              <a:spcAft>
                <a:spcPct val="0"/>
              </a:spcAft>
              <a:defRPr/>
            </a:pPr>
            <a:br>
              <a:rPr lang="en-GB" sz="1200" dirty="0">
                <a:solidFill>
                  <a:prstClr val="black"/>
                </a:solidFill>
                <a:latin typeface="Arial" panose="020B0604020202020204" pitchFamily="34" charset="0"/>
                <a:cs typeface="Arial" panose="020B0604020202020204" pitchFamily="34" charset="0"/>
              </a:rPr>
            </a:br>
            <a:r>
              <a:rPr lang="en-GB" sz="1200" dirty="0">
                <a:solidFill>
                  <a:prstClr val="black"/>
                </a:solidFill>
                <a:latin typeface="Arial" panose="020B0604020202020204" pitchFamily="34" charset="0"/>
                <a:cs typeface="Arial" panose="020B0604020202020204" pitchFamily="34" charset="0"/>
              </a:rPr>
              <a:t>To apply for permission to reproduce or distribute this document contact </a:t>
            </a:r>
            <a:r>
              <a:rPr lang="en-GB" sz="1200" u="sng" dirty="0">
                <a:solidFill>
                  <a:prstClr val="black"/>
                </a:solidFill>
                <a:latin typeface="Arial" panose="020B0604020202020204" pitchFamily="34" charset="0"/>
                <a:cs typeface="Arial" panose="020B0604020202020204" pitchFamily="34" charset="0"/>
                <a:hlinkClick r:id="rId2" action="ppaction://hlinkfile"/>
              </a:rPr>
              <a:t>info@stophateuk.org</a:t>
            </a:r>
            <a:r>
              <a:rPr lang="en-GB" sz="1200" dirty="0">
                <a:solidFill>
                  <a:prstClr val="black"/>
                </a:solidFill>
                <a:latin typeface="Arial" panose="020B0604020202020204" pitchFamily="34" charset="0"/>
                <a:cs typeface="Arial" panose="020B0604020202020204" pitchFamily="34" charset="0"/>
              </a:rPr>
              <a:t>, stating full details of intentions of usage.</a:t>
            </a:r>
          </a:p>
          <a:p>
            <a:pPr defTabSz="685800" fontAlgn="base">
              <a:spcBef>
                <a:spcPct val="50000"/>
              </a:spcBef>
              <a:spcAft>
                <a:spcPct val="0"/>
              </a:spcAft>
              <a:defRPr/>
            </a:pPr>
            <a:r>
              <a:rPr lang="en-GB" sz="1200" dirty="0">
                <a:latin typeface="Arial" panose="020B0604020202020204" pitchFamily="34" charset="0"/>
                <a:cs typeface="Arial" panose="020B0604020202020204" pitchFamily="34" charset="0"/>
              </a:rPr>
              <a:t>© 2023 Stop Hate UK. All rights reserved</a:t>
            </a:r>
            <a:endParaRPr lang="en-GB" sz="12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68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744D-C671-0F9F-7AC7-8F7DE03BF8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F419F1-A4F5-033B-AE83-EF0364186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695A48-FC75-1E3B-4000-6D99EEF53736}"/>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5" name="Footer Placeholder 4">
            <a:extLst>
              <a:ext uri="{FF2B5EF4-FFF2-40B4-BE49-F238E27FC236}">
                <a16:creationId xmlns:a16="http://schemas.microsoft.com/office/drawing/2014/main" id="{84223295-2444-CCCC-70A1-3DABB58D0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CF23C-D0F5-D6DB-54C0-3D7AB743383F}"/>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377695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4AEE-A4F0-9AC9-1AD7-A64E6B2B33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2F81BCD-A737-DB8D-21F0-D73CCFB4C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B38484-D177-85D0-3964-34275757F4F8}"/>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5" name="Footer Placeholder 4">
            <a:extLst>
              <a:ext uri="{FF2B5EF4-FFF2-40B4-BE49-F238E27FC236}">
                <a16:creationId xmlns:a16="http://schemas.microsoft.com/office/drawing/2014/main" id="{EAE40720-37EC-A15B-C5E5-AB03F9148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FC323-B976-23E4-4B78-AF7F20AE1629}"/>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130588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DA35-22B1-EA8B-47EC-1924AAAD40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F1BAB0-EBFA-A70F-8BA0-50283BA5B95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03F7B9D-F751-B14E-9DF7-407C47D3AD7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A15780-24CD-B218-9B94-B7F97B5D4EC7}"/>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6" name="Footer Placeholder 5">
            <a:extLst>
              <a:ext uri="{FF2B5EF4-FFF2-40B4-BE49-F238E27FC236}">
                <a16:creationId xmlns:a16="http://schemas.microsoft.com/office/drawing/2014/main" id="{54A024D9-3361-280B-E0A9-4C7EFFEE5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624A0-D9F3-9967-3909-6331E79E80D1}"/>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356093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8CBB-5D75-A20D-764F-EBE84F25F49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40FF74-6C29-9ED5-6E1A-59E1ACCEA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EFBC1D-0119-BDFD-FA43-15EE7BCCA4A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3FCD25-721A-0DA8-EF22-826DC117E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D250D2-6F29-4BA8-2704-86B00DDD54C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7F534EE-0074-D2BA-8260-BFDCCA5DB751}"/>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8" name="Footer Placeholder 7">
            <a:extLst>
              <a:ext uri="{FF2B5EF4-FFF2-40B4-BE49-F238E27FC236}">
                <a16:creationId xmlns:a16="http://schemas.microsoft.com/office/drawing/2014/main" id="{42F85BF7-5288-2260-84C2-2392B9439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B0CD91-BCE4-63F0-A340-C890002DCCCB}"/>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149226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461F-3F7C-C22D-5FA5-3051F91567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252FED5-E0D7-7451-DC92-DA21945269AD}"/>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4" name="Footer Placeholder 3">
            <a:extLst>
              <a:ext uri="{FF2B5EF4-FFF2-40B4-BE49-F238E27FC236}">
                <a16:creationId xmlns:a16="http://schemas.microsoft.com/office/drawing/2014/main" id="{D213AB70-2186-141B-5584-5BABD6F777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03E97B-51F5-6B73-EF83-D534041DD52F}"/>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328735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84E11-DAFA-ED58-2124-3427BDACACC4}"/>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3" name="Footer Placeholder 2">
            <a:extLst>
              <a:ext uri="{FF2B5EF4-FFF2-40B4-BE49-F238E27FC236}">
                <a16:creationId xmlns:a16="http://schemas.microsoft.com/office/drawing/2014/main" id="{D09ED134-318F-7C36-EDAC-C095918B2D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1AD511-EABC-845E-3DC2-517D1E181AB2}"/>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36451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0589-B6C4-4C63-9022-1BE1D31581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4AC48D-2F1F-7767-F19C-0D106E8B1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0A52C33-8457-EDEB-59F8-90547880A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4F9FF9-439F-505D-193D-5CFCB212C892}"/>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6" name="Footer Placeholder 5">
            <a:extLst>
              <a:ext uri="{FF2B5EF4-FFF2-40B4-BE49-F238E27FC236}">
                <a16:creationId xmlns:a16="http://schemas.microsoft.com/office/drawing/2014/main" id="{5C97802B-A5CF-6186-1992-CE86684E8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4E665-8AF3-31E0-6062-4D2546F0A738}"/>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397077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8C09-2131-5450-3E73-D8D220B49C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138DC9-91A8-73D2-3325-9B42ADEDB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814E2E-9A29-46AF-5320-9F7A26842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B507B5-732E-F135-712F-4E0BCB94D7CD}"/>
              </a:ext>
            </a:extLst>
          </p:cNvPr>
          <p:cNvSpPr>
            <a:spLocks noGrp="1"/>
          </p:cNvSpPr>
          <p:nvPr>
            <p:ph type="dt" sz="half" idx="10"/>
          </p:nvPr>
        </p:nvSpPr>
        <p:spPr/>
        <p:txBody>
          <a:bodyPr/>
          <a:lstStyle/>
          <a:p>
            <a:fld id="{9CAED03D-DE96-9341-9867-D5C4F3047C47}" type="datetimeFigureOut">
              <a:rPr lang="en-US" smtClean="0"/>
              <a:t>9/28/23</a:t>
            </a:fld>
            <a:endParaRPr lang="en-US"/>
          </a:p>
        </p:txBody>
      </p:sp>
      <p:sp>
        <p:nvSpPr>
          <p:cNvPr id="6" name="Footer Placeholder 5">
            <a:extLst>
              <a:ext uri="{FF2B5EF4-FFF2-40B4-BE49-F238E27FC236}">
                <a16:creationId xmlns:a16="http://schemas.microsoft.com/office/drawing/2014/main" id="{A6E1E888-C4B7-64B2-D506-192775FD2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B5357-BF93-F552-281D-A591192FEAB8}"/>
              </a:ext>
            </a:extLst>
          </p:cNvPr>
          <p:cNvSpPr>
            <a:spLocks noGrp="1"/>
          </p:cNvSpPr>
          <p:nvPr>
            <p:ph type="sldNum" sz="quarter" idx="12"/>
          </p:nvPr>
        </p:nvSpPr>
        <p:spPr/>
        <p:txBody>
          <a:bodyPr/>
          <a:lstStyle/>
          <a:p>
            <a:fld id="{903147B0-1BE5-6248-A1C3-60FCD4F64990}" type="slidenum">
              <a:rPr lang="en-US" smtClean="0"/>
              <a:t>‹#›</a:t>
            </a:fld>
            <a:endParaRPr lang="en-US"/>
          </a:p>
        </p:txBody>
      </p:sp>
    </p:spTree>
    <p:extLst>
      <p:ext uri="{BB962C8B-B14F-4D97-AF65-F5344CB8AC3E}">
        <p14:creationId xmlns:p14="http://schemas.microsoft.com/office/powerpoint/2010/main" val="34119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B5E4B-6AA6-8479-151D-3D6D06B40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B46A6A2-FD5F-7DBB-97A6-8C2B4AAF8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EAC292-CAA6-54CF-E705-33436388C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ED03D-DE96-9341-9867-D5C4F3047C47}" type="datetimeFigureOut">
              <a:rPr lang="en-US" smtClean="0"/>
              <a:t>9/28/23</a:t>
            </a:fld>
            <a:endParaRPr lang="en-US"/>
          </a:p>
        </p:txBody>
      </p:sp>
      <p:sp>
        <p:nvSpPr>
          <p:cNvPr id="5" name="Footer Placeholder 4">
            <a:extLst>
              <a:ext uri="{FF2B5EF4-FFF2-40B4-BE49-F238E27FC236}">
                <a16:creationId xmlns:a16="http://schemas.microsoft.com/office/drawing/2014/main" id="{842E26D0-61B4-B8BB-BC26-31D580C87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F3DB2-D1E2-73E3-FB50-5B11DDA12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147B0-1BE5-6248-A1C3-60FCD4F64990}" type="slidenum">
              <a:rPr lang="en-US" smtClean="0"/>
              <a:t>‹#›</a:t>
            </a:fld>
            <a:endParaRPr lang="en-US"/>
          </a:p>
        </p:txBody>
      </p:sp>
    </p:spTree>
    <p:extLst>
      <p:ext uri="{BB962C8B-B14F-4D97-AF65-F5344CB8AC3E}">
        <p14:creationId xmlns:p14="http://schemas.microsoft.com/office/powerpoint/2010/main" val="330984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kids.britannica.com/kids/article/racism/632495" TargetMode="External"/><Relationship Id="rId4" Type="http://schemas.openxmlformats.org/officeDocument/2006/relationships/image" Target="../media/image8.jpe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AutoShape 4" descr="Black History Month 20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66545" b="5211"/>
          <a:stretch/>
        </p:blipFill>
        <p:spPr>
          <a:xfrm>
            <a:off x="3454825" y="4750772"/>
            <a:ext cx="5793842" cy="548640"/>
          </a:xfrm>
          <a:prstGeom prst="rect">
            <a:avLst/>
          </a:prstGeom>
        </p:spPr>
      </p:pic>
      <p:sp>
        <p:nvSpPr>
          <p:cNvPr id="7" name="Title 1">
            <a:extLst>
              <a:ext uri="{FF2B5EF4-FFF2-40B4-BE49-F238E27FC236}">
                <a16:creationId xmlns:a16="http://schemas.microsoft.com/office/drawing/2014/main" id="{BAF6CD65-6917-DA87-8A56-52D6CC42661C}"/>
              </a:ext>
            </a:extLst>
          </p:cNvPr>
          <p:cNvSpPr txBox="1">
            <a:spLocks/>
          </p:cNvSpPr>
          <p:nvPr/>
        </p:nvSpPr>
        <p:spPr>
          <a:xfrm>
            <a:off x="2233771" y="2851941"/>
            <a:ext cx="8235950" cy="11541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pPr algn="ctr"/>
            <a:r>
              <a:rPr lang="en-US" sz="4000" dirty="0">
                <a:latin typeface="Barlow Black" panose="00000A00000000000000" pitchFamily="2" charset="0"/>
              </a:rPr>
              <a:t>National Hate Crime Awareness Week</a:t>
            </a:r>
          </a:p>
          <a:p>
            <a:pPr algn="ctr"/>
            <a:r>
              <a:rPr lang="en-US" sz="4000" dirty="0">
                <a:latin typeface="Barlow Black" panose="00000A00000000000000" pitchFamily="2" charset="0"/>
              </a:rPr>
              <a:t>Assembly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9465" y="499187"/>
            <a:ext cx="3102281" cy="1040108"/>
          </a:xfrm>
          <a:prstGeom prst="rect">
            <a:avLst/>
          </a:prstGeom>
        </p:spPr>
      </p:pic>
      <p:sp>
        <p:nvSpPr>
          <p:cNvPr id="4" name="TextBox 3">
            <a:extLst>
              <a:ext uri="{FF2B5EF4-FFF2-40B4-BE49-F238E27FC236}">
                <a16:creationId xmlns:a16="http://schemas.microsoft.com/office/drawing/2014/main" id="{809F376E-09EE-6CCD-F5FD-D85C096B19DA}"/>
              </a:ext>
            </a:extLst>
          </p:cNvPr>
          <p:cNvSpPr txBox="1"/>
          <p:nvPr/>
        </p:nvSpPr>
        <p:spPr>
          <a:xfrm>
            <a:off x="3536828" y="5134582"/>
            <a:ext cx="5629836" cy="738664"/>
          </a:xfrm>
          <a:prstGeom prst="rect">
            <a:avLst/>
          </a:prstGeom>
          <a:noFill/>
        </p:spPr>
        <p:txBody>
          <a:bodyPr wrap="square" rtlCol="0">
            <a:spAutoFit/>
          </a:bodyPr>
          <a:lstStyle/>
          <a:p>
            <a:pPr algn="ctr"/>
            <a:br>
              <a:rPr lang="en-GB" dirty="0"/>
            </a:br>
            <a:r>
              <a:rPr lang="en-GB" sz="2400" b="1" i="0" u="none" strike="noStrike" dirty="0">
                <a:effectLst/>
                <a:latin typeface="Barlow" pitchFamily="2" charset="77"/>
              </a:rPr>
              <a:t>14th - 21st October 2023</a:t>
            </a:r>
            <a:endParaRPr lang="en-US" sz="2400" dirty="0">
              <a:latin typeface="Barlow" pitchFamily="2" charset="77"/>
            </a:endParaRPr>
          </a:p>
        </p:txBody>
      </p:sp>
      <p:pic>
        <p:nvPicPr>
          <p:cNvPr id="10" name="Picture 9" descr="A blue circle with white star and text&#10;&#10;Description automatically generated">
            <a:extLst>
              <a:ext uri="{FF2B5EF4-FFF2-40B4-BE49-F238E27FC236}">
                <a16:creationId xmlns:a16="http://schemas.microsoft.com/office/drawing/2014/main" id="{6C744AA4-D7BA-B420-13BD-E44FC3ADA6D7}"/>
              </a:ext>
            </a:extLst>
          </p:cNvPr>
          <p:cNvPicPr>
            <a:picLocks noChangeAspect="1"/>
          </p:cNvPicPr>
          <p:nvPr/>
        </p:nvPicPr>
        <p:blipFill>
          <a:blip r:embed="rId5"/>
          <a:stretch>
            <a:fillRect/>
          </a:stretch>
        </p:blipFill>
        <p:spPr>
          <a:xfrm>
            <a:off x="6351746" y="-74109"/>
            <a:ext cx="2224368" cy="2224368"/>
          </a:xfrm>
          <a:prstGeom prst="rect">
            <a:avLst/>
          </a:prstGeom>
        </p:spPr>
      </p:pic>
    </p:spTree>
    <p:extLst>
      <p:ext uri="{BB962C8B-B14F-4D97-AF65-F5344CB8AC3E}">
        <p14:creationId xmlns:p14="http://schemas.microsoft.com/office/powerpoint/2010/main" val="63536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55575" y="-88861"/>
            <a:ext cx="10366109" cy="1323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endParaRPr lang="en-US" dirty="0">
              <a:latin typeface="Barlow Black" panose="00000A00000000000000" pitchFamily="2" charset="0"/>
            </a:endParaRPr>
          </a:p>
        </p:txBody>
      </p:sp>
      <p:sp>
        <p:nvSpPr>
          <p:cNvPr id="2" name="AutoShape 4" descr="Black History Month 20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1C2C281A-0745-2A43-2C52-A4FBF8103799}"/>
              </a:ext>
            </a:extLst>
          </p:cNvPr>
          <p:cNvSpPr txBox="1"/>
          <p:nvPr/>
        </p:nvSpPr>
        <p:spPr>
          <a:xfrm>
            <a:off x="732198" y="1061357"/>
            <a:ext cx="3876372" cy="4401205"/>
          </a:xfrm>
          <a:prstGeom prst="rect">
            <a:avLst/>
          </a:prstGeom>
          <a:noFill/>
        </p:spPr>
        <p:txBody>
          <a:bodyPr wrap="square">
            <a:spAutoFit/>
          </a:bodyPr>
          <a:lstStyle/>
          <a:p>
            <a:r>
              <a:rPr lang="en-GB" sz="2800" b="1" dirty="0">
                <a:effectLst/>
                <a:latin typeface="Barlow" pitchFamily="2" charset="77"/>
              </a:rPr>
              <a:t>Think of a time when you were treated </a:t>
            </a:r>
            <a:r>
              <a:rPr lang="en-GB" sz="2800" b="1" dirty="0">
                <a:solidFill>
                  <a:srgbClr val="C00000"/>
                </a:solidFill>
                <a:effectLst/>
                <a:latin typeface="Barlow" pitchFamily="2" charset="77"/>
              </a:rPr>
              <a:t>unfairly</a:t>
            </a:r>
            <a:r>
              <a:rPr lang="en-GB" sz="2800" b="1" dirty="0">
                <a:effectLst/>
                <a:latin typeface="Barlow" pitchFamily="2" charset="77"/>
              </a:rPr>
              <a:t>.</a:t>
            </a:r>
          </a:p>
          <a:p>
            <a:r>
              <a:rPr lang="en-GB" sz="2800" b="1" dirty="0">
                <a:effectLst/>
                <a:latin typeface="Barlow" pitchFamily="2" charset="77"/>
              </a:rPr>
              <a:t> </a:t>
            </a:r>
            <a:endParaRPr lang="en-GB" sz="2800" b="1" dirty="0">
              <a:effectLst/>
            </a:endParaRPr>
          </a:p>
          <a:p>
            <a:r>
              <a:rPr lang="en-GB" sz="2800" b="1" dirty="0">
                <a:effectLst/>
                <a:latin typeface="Barlow" pitchFamily="2" charset="77"/>
              </a:rPr>
              <a:t>Think about how it made you feel?</a:t>
            </a:r>
          </a:p>
          <a:p>
            <a:endParaRPr lang="en-GB" sz="2800" b="1" dirty="0">
              <a:latin typeface="Barlow" pitchFamily="2" charset="77"/>
            </a:endParaRPr>
          </a:p>
          <a:p>
            <a:r>
              <a:rPr lang="en-GB" sz="2800" b="1" dirty="0">
                <a:effectLst/>
                <a:latin typeface="Barlow" pitchFamily="2" charset="77"/>
              </a:rPr>
              <a:t> Pick one word to describe the feeling.</a:t>
            </a:r>
          </a:p>
          <a:p>
            <a:endParaRPr lang="en-GB" sz="2800" b="1" dirty="0">
              <a:effectLst/>
            </a:endParaRPr>
          </a:p>
        </p:txBody>
      </p:sp>
      <p:sp>
        <p:nvSpPr>
          <p:cNvPr id="16" name="Rectangle 15">
            <a:extLst>
              <a:ext uri="{FF2B5EF4-FFF2-40B4-BE49-F238E27FC236}">
                <a16:creationId xmlns:a16="http://schemas.microsoft.com/office/drawing/2014/main" id="{5093E608-CDC1-B369-659F-1D9F162963D2}"/>
              </a:ext>
            </a:extLst>
          </p:cNvPr>
          <p:cNvSpPr/>
          <p:nvPr/>
        </p:nvSpPr>
        <p:spPr>
          <a:xfrm>
            <a:off x="11884025" y="7937"/>
            <a:ext cx="448235" cy="685800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9CEBE5-FE3D-E89A-998F-998B70569BFC}"/>
              </a:ext>
            </a:extLst>
          </p:cNvPr>
          <p:cNvSpPr/>
          <p:nvPr/>
        </p:nvSpPr>
        <p:spPr>
          <a:xfrm>
            <a:off x="11011567" y="7938"/>
            <a:ext cx="44823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807303-7927-E106-0A07-B68E15696AAB}"/>
              </a:ext>
            </a:extLst>
          </p:cNvPr>
          <p:cNvSpPr/>
          <p:nvPr/>
        </p:nvSpPr>
        <p:spPr>
          <a:xfrm>
            <a:off x="10139109" y="7938"/>
            <a:ext cx="448235" cy="6858000"/>
          </a:xfrm>
          <a:prstGeom prst="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hild and child sitting at desks with colorful thought bubbles&#10;&#10;Description automatically generated">
            <a:extLst>
              <a:ext uri="{FF2B5EF4-FFF2-40B4-BE49-F238E27FC236}">
                <a16:creationId xmlns:a16="http://schemas.microsoft.com/office/drawing/2014/main" id="{58DE1AF6-1536-7E2E-77C9-B1DDA659A0A2}"/>
              </a:ext>
            </a:extLst>
          </p:cNvPr>
          <p:cNvPicPr>
            <a:picLocks noChangeAspect="1"/>
          </p:cNvPicPr>
          <p:nvPr/>
        </p:nvPicPr>
        <p:blipFill>
          <a:blip r:embed="rId3"/>
          <a:stretch>
            <a:fillRect/>
          </a:stretch>
        </p:blipFill>
        <p:spPr>
          <a:xfrm>
            <a:off x="4471921" y="1061357"/>
            <a:ext cx="7608640" cy="4279860"/>
          </a:xfrm>
          <a:prstGeom prst="rect">
            <a:avLst/>
          </a:prstGeom>
        </p:spPr>
      </p:pic>
      <p:pic>
        <p:nvPicPr>
          <p:cNvPr id="25" name="Picture 24" descr="A black background with red text&#10;&#10;Description automatically generated">
            <a:extLst>
              <a:ext uri="{FF2B5EF4-FFF2-40B4-BE49-F238E27FC236}">
                <a16:creationId xmlns:a16="http://schemas.microsoft.com/office/drawing/2014/main" id="{727D7822-20A5-A4CF-B62B-E49AA854CBF0}"/>
              </a:ext>
            </a:extLst>
          </p:cNvPr>
          <p:cNvPicPr>
            <a:picLocks noChangeAspect="1"/>
          </p:cNvPicPr>
          <p:nvPr/>
        </p:nvPicPr>
        <p:blipFill>
          <a:blip r:embed="rId4"/>
          <a:stretch>
            <a:fillRect/>
          </a:stretch>
        </p:blipFill>
        <p:spPr>
          <a:xfrm>
            <a:off x="3555161" y="5529812"/>
            <a:ext cx="3447222" cy="1265623"/>
          </a:xfrm>
          <a:prstGeom prst="rect">
            <a:avLst/>
          </a:prstGeom>
        </p:spPr>
      </p:pic>
    </p:spTree>
    <p:extLst>
      <p:ext uri="{BB962C8B-B14F-4D97-AF65-F5344CB8AC3E}">
        <p14:creationId xmlns:p14="http://schemas.microsoft.com/office/powerpoint/2010/main" val="190068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55575" y="-88861"/>
            <a:ext cx="10366109" cy="1323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endParaRPr lang="en-US" dirty="0">
              <a:latin typeface="Barlow Black" panose="00000A00000000000000" pitchFamily="2" charset="0"/>
            </a:endParaRPr>
          </a:p>
        </p:txBody>
      </p:sp>
      <p:sp>
        <p:nvSpPr>
          <p:cNvPr id="2" name="AutoShape 4" descr="Black History Month 20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a:extLst>
              <a:ext uri="{FF2B5EF4-FFF2-40B4-BE49-F238E27FC236}">
                <a16:creationId xmlns:a16="http://schemas.microsoft.com/office/drawing/2014/main" id="{5093E608-CDC1-B369-659F-1D9F162963D2}"/>
              </a:ext>
            </a:extLst>
          </p:cNvPr>
          <p:cNvSpPr/>
          <p:nvPr/>
        </p:nvSpPr>
        <p:spPr>
          <a:xfrm>
            <a:off x="11884025" y="7937"/>
            <a:ext cx="448235" cy="685800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9CEBE5-FE3D-E89A-998F-998B70569BFC}"/>
              </a:ext>
            </a:extLst>
          </p:cNvPr>
          <p:cNvSpPr/>
          <p:nvPr/>
        </p:nvSpPr>
        <p:spPr>
          <a:xfrm>
            <a:off x="11011567" y="7938"/>
            <a:ext cx="44823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807303-7927-E106-0A07-B68E15696AAB}"/>
              </a:ext>
            </a:extLst>
          </p:cNvPr>
          <p:cNvSpPr/>
          <p:nvPr/>
        </p:nvSpPr>
        <p:spPr>
          <a:xfrm>
            <a:off x="10139109" y="7938"/>
            <a:ext cx="448235" cy="6858000"/>
          </a:xfrm>
          <a:prstGeom prst="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cloud with black text&#10;&#10;Description automatically generated">
            <a:extLst>
              <a:ext uri="{FF2B5EF4-FFF2-40B4-BE49-F238E27FC236}">
                <a16:creationId xmlns:a16="http://schemas.microsoft.com/office/drawing/2014/main" id="{4742E065-9668-75D2-8C03-BA22FB81F971}"/>
              </a:ext>
            </a:extLst>
          </p:cNvPr>
          <p:cNvPicPr>
            <a:picLocks noChangeAspect="1"/>
          </p:cNvPicPr>
          <p:nvPr/>
        </p:nvPicPr>
        <p:blipFill>
          <a:blip r:embed="rId3"/>
          <a:stretch>
            <a:fillRect/>
          </a:stretch>
        </p:blipFill>
        <p:spPr>
          <a:xfrm>
            <a:off x="380690" y="342900"/>
            <a:ext cx="10976000" cy="6174000"/>
          </a:xfrm>
          <a:prstGeom prst="rect">
            <a:avLst/>
          </a:prstGeom>
        </p:spPr>
      </p:pic>
      <p:sp>
        <p:nvSpPr>
          <p:cNvPr id="7" name="Rounded Rectangle 6">
            <a:extLst>
              <a:ext uri="{FF2B5EF4-FFF2-40B4-BE49-F238E27FC236}">
                <a16:creationId xmlns:a16="http://schemas.microsoft.com/office/drawing/2014/main" id="{BF45C7B1-DBD0-757E-BC3C-29B866425DD6}"/>
              </a:ext>
            </a:extLst>
          </p:cNvPr>
          <p:cNvSpPr/>
          <p:nvPr/>
        </p:nvSpPr>
        <p:spPr>
          <a:xfrm>
            <a:off x="6687029" y="3592990"/>
            <a:ext cx="4655965" cy="1703261"/>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Barlow" pitchFamily="2" charset="77"/>
              </a:rPr>
              <a:t>Why might someone experience hate? </a:t>
            </a:r>
          </a:p>
        </p:txBody>
      </p:sp>
      <p:pic>
        <p:nvPicPr>
          <p:cNvPr id="8" name="Picture 7" descr="A black background with red text&#10;&#10;Description automatically generated">
            <a:extLst>
              <a:ext uri="{FF2B5EF4-FFF2-40B4-BE49-F238E27FC236}">
                <a16:creationId xmlns:a16="http://schemas.microsoft.com/office/drawing/2014/main" id="{C5312916-9527-5A99-FA46-A5BF4686E079}"/>
              </a:ext>
            </a:extLst>
          </p:cNvPr>
          <p:cNvPicPr>
            <a:picLocks noChangeAspect="1"/>
          </p:cNvPicPr>
          <p:nvPr/>
        </p:nvPicPr>
        <p:blipFill>
          <a:blip r:embed="rId4"/>
          <a:stretch>
            <a:fillRect/>
          </a:stretch>
        </p:blipFill>
        <p:spPr>
          <a:xfrm>
            <a:off x="3865404" y="5448283"/>
            <a:ext cx="3447222" cy="1265623"/>
          </a:xfrm>
          <a:prstGeom prst="rect">
            <a:avLst/>
          </a:prstGeom>
        </p:spPr>
      </p:pic>
    </p:spTree>
    <p:extLst>
      <p:ext uri="{BB962C8B-B14F-4D97-AF65-F5344CB8AC3E}">
        <p14:creationId xmlns:p14="http://schemas.microsoft.com/office/powerpoint/2010/main" val="17832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55575" y="-88861"/>
            <a:ext cx="10366109" cy="1323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endParaRPr lang="en-US" dirty="0">
              <a:latin typeface="Barlow Black" panose="00000A00000000000000" pitchFamily="2" charset="0"/>
            </a:endParaRPr>
          </a:p>
        </p:txBody>
      </p:sp>
      <p:sp>
        <p:nvSpPr>
          <p:cNvPr id="2" name="AutoShape 4" descr="Black History Month 20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a:extLst>
              <a:ext uri="{FF2B5EF4-FFF2-40B4-BE49-F238E27FC236}">
                <a16:creationId xmlns:a16="http://schemas.microsoft.com/office/drawing/2014/main" id="{5093E608-CDC1-B369-659F-1D9F162963D2}"/>
              </a:ext>
            </a:extLst>
          </p:cNvPr>
          <p:cNvSpPr/>
          <p:nvPr/>
        </p:nvSpPr>
        <p:spPr>
          <a:xfrm>
            <a:off x="11884025" y="7937"/>
            <a:ext cx="448235" cy="685800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9CEBE5-FE3D-E89A-998F-998B70569BFC}"/>
              </a:ext>
            </a:extLst>
          </p:cNvPr>
          <p:cNvSpPr/>
          <p:nvPr/>
        </p:nvSpPr>
        <p:spPr>
          <a:xfrm>
            <a:off x="11011567" y="7938"/>
            <a:ext cx="44823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807303-7927-E106-0A07-B68E15696AAB}"/>
              </a:ext>
            </a:extLst>
          </p:cNvPr>
          <p:cNvSpPr/>
          <p:nvPr/>
        </p:nvSpPr>
        <p:spPr>
          <a:xfrm>
            <a:off x="10185401" y="0"/>
            <a:ext cx="468460" cy="6884619"/>
          </a:xfrm>
          <a:prstGeom prst="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5A2AC6A-4F7E-97FB-5EB9-B07918A52069}"/>
              </a:ext>
            </a:extLst>
          </p:cNvPr>
          <p:cNvSpPr txBox="1">
            <a:spLocks/>
          </p:cNvSpPr>
          <p:nvPr/>
        </p:nvSpPr>
        <p:spPr>
          <a:xfrm>
            <a:off x="540818" y="354707"/>
            <a:ext cx="8235950" cy="7532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r>
              <a:rPr lang="en-US" dirty="0">
                <a:latin typeface="Barlow Black" panose="00000A00000000000000" pitchFamily="2" charset="0"/>
              </a:rPr>
              <a:t>You have been a victim of hate when… </a:t>
            </a:r>
          </a:p>
        </p:txBody>
      </p:sp>
      <p:sp>
        <p:nvSpPr>
          <p:cNvPr id="10" name="TextBox 9">
            <a:extLst>
              <a:ext uri="{FF2B5EF4-FFF2-40B4-BE49-F238E27FC236}">
                <a16:creationId xmlns:a16="http://schemas.microsoft.com/office/drawing/2014/main" id="{9C0A1EA9-F824-8B9E-BE69-0A9A09CB6D61}"/>
              </a:ext>
            </a:extLst>
          </p:cNvPr>
          <p:cNvSpPr txBox="1"/>
          <p:nvPr/>
        </p:nvSpPr>
        <p:spPr>
          <a:xfrm>
            <a:off x="534444" y="1333680"/>
            <a:ext cx="7662210" cy="4401205"/>
          </a:xfrm>
          <a:prstGeom prst="rect">
            <a:avLst/>
          </a:prstGeom>
          <a:noFill/>
        </p:spPr>
        <p:txBody>
          <a:bodyPr wrap="square">
            <a:spAutoFit/>
          </a:bodyPr>
          <a:lstStyle/>
          <a:p>
            <a:r>
              <a:rPr lang="en-GB" sz="2200" dirty="0">
                <a:latin typeface="Barlow" pitchFamily="2" charset="77"/>
                <a:cs typeface="Arial" panose="020B0604020202020204" pitchFamily="34" charset="0"/>
              </a:rPr>
              <a:t>You believe you have been </a:t>
            </a:r>
            <a:r>
              <a:rPr lang="en-GB" sz="2200" b="1" dirty="0">
                <a:latin typeface="Barlow" pitchFamily="2" charset="77"/>
                <a:cs typeface="Arial" panose="020B0604020202020204" pitchFamily="34" charset="0"/>
              </a:rPr>
              <a:t>treated differently</a:t>
            </a:r>
            <a:r>
              <a:rPr lang="en-GB" sz="2200" dirty="0">
                <a:latin typeface="Barlow" pitchFamily="2" charset="77"/>
                <a:cs typeface="Arial" panose="020B0604020202020204" pitchFamily="34" charset="0"/>
              </a:rPr>
              <a:t> because a person or group of people act in an </a:t>
            </a:r>
            <a:r>
              <a:rPr lang="en-GB" sz="2200" b="1" dirty="0">
                <a:latin typeface="Barlow" pitchFamily="2" charset="77"/>
                <a:cs typeface="Arial" panose="020B0604020202020204" pitchFamily="34" charset="0"/>
              </a:rPr>
              <a:t>unkind</a:t>
            </a:r>
            <a:r>
              <a:rPr lang="en-GB" sz="2200" dirty="0">
                <a:latin typeface="Barlow" pitchFamily="2" charset="77"/>
                <a:cs typeface="Arial" panose="020B0604020202020204" pitchFamily="34" charset="0"/>
              </a:rPr>
              <a:t> or </a:t>
            </a:r>
            <a:r>
              <a:rPr lang="en-GB" sz="2200" b="1" dirty="0">
                <a:latin typeface="Barlow" pitchFamily="2" charset="77"/>
                <a:cs typeface="Arial" panose="020B0604020202020204" pitchFamily="34" charset="0"/>
              </a:rPr>
              <a:t>unfair </a:t>
            </a:r>
            <a:r>
              <a:rPr lang="en-GB" sz="2200" dirty="0">
                <a:latin typeface="Barlow" pitchFamily="2" charset="77"/>
                <a:cs typeface="Arial" panose="020B0604020202020204" pitchFamily="34" charset="0"/>
              </a:rPr>
              <a:t>way towards you based on who or what they think you are. This can be because of your:</a:t>
            </a:r>
          </a:p>
          <a:p>
            <a:endParaRPr lang="en-GB" sz="2200" dirty="0">
              <a:latin typeface="Barlow" pitchFamily="2" charset="77"/>
              <a:cs typeface="Arial" panose="020B0604020202020204" pitchFamily="34" charset="0"/>
            </a:endParaRPr>
          </a:p>
          <a:p>
            <a:pPr marL="285750" indent="-285750">
              <a:buFont typeface="Arial" panose="020B0604020202020204" pitchFamily="34" charset="0"/>
              <a:buChar char="•"/>
            </a:pPr>
            <a:r>
              <a:rPr lang="en-GB" sz="2200" dirty="0">
                <a:latin typeface="Barlow" pitchFamily="2" charset="77"/>
                <a:cs typeface="Arial" panose="020B0604020202020204" pitchFamily="34" charset="0"/>
              </a:rPr>
              <a:t>Disability </a:t>
            </a:r>
          </a:p>
          <a:p>
            <a:pPr marL="285750" indent="-285750">
              <a:buFont typeface="Arial" panose="020B0604020202020204" pitchFamily="34" charset="0"/>
              <a:buChar char="•"/>
            </a:pPr>
            <a:r>
              <a:rPr lang="en-GB" sz="2200" dirty="0">
                <a:latin typeface="Barlow" pitchFamily="2" charset="77"/>
                <a:cs typeface="Arial" panose="020B0604020202020204" pitchFamily="34" charset="0"/>
              </a:rPr>
              <a:t>Race/ Skin Colour</a:t>
            </a:r>
          </a:p>
          <a:p>
            <a:pPr marL="285750" indent="-285750">
              <a:buFont typeface="Arial" panose="020B0604020202020204" pitchFamily="34" charset="0"/>
              <a:buChar char="•"/>
            </a:pPr>
            <a:r>
              <a:rPr lang="en-GB" sz="2200" dirty="0">
                <a:latin typeface="Barlow" pitchFamily="2" charset="77"/>
                <a:cs typeface="Arial" panose="020B0604020202020204" pitchFamily="34" charset="0"/>
              </a:rPr>
              <a:t>Religion or beliefs</a:t>
            </a:r>
          </a:p>
          <a:p>
            <a:pPr marL="285750" indent="-285750">
              <a:buFont typeface="Arial" panose="020B0604020202020204" pitchFamily="34" charset="0"/>
              <a:buChar char="•"/>
            </a:pPr>
            <a:r>
              <a:rPr lang="en-GB" sz="2200" dirty="0">
                <a:latin typeface="Barlow" pitchFamily="2" charset="77"/>
                <a:cs typeface="Arial" panose="020B0604020202020204" pitchFamily="34" charset="0"/>
              </a:rPr>
              <a:t>Sexual Orientation </a:t>
            </a:r>
          </a:p>
          <a:p>
            <a:pPr marL="285750" indent="-285750">
              <a:buFont typeface="Arial" panose="020B0604020202020204" pitchFamily="34" charset="0"/>
              <a:buChar char="•"/>
            </a:pPr>
            <a:r>
              <a:rPr lang="en-GB" sz="2200" dirty="0">
                <a:latin typeface="Barlow" pitchFamily="2" charset="77"/>
                <a:cs typeface="Arial" panose="020B0604020202020204" pitchFamily="34" charset="0"/>
              </a:rPr>
              <a:t>Transgender Identity </a:t>
            </a:r>
          </a:p>
          <a:p>
            <a:pPr marL="0" indent="0">
              <a:buNone/>
            </a:pPr>
            <a:endParaRPr lang="en-GB" sz="2200" b="1" dirty="0">
              <a:solidFill>
                <a:srgbClr val="C00000"/>
              </a:solidFill>
              <a:latin typeface="Barlow" pitchFamily="2" charset="77"/>
              <a:cs typeface="Arial" panose="020B0604020202020204" pitchFamily="34" charset="0"/>
            </a:endParaRPr>
          </a:p>
          <a:p>
            <a:pPr marL="0" indent="0">
              <a:buNone/>
            </a:pPr>
            <a:r>
              <a:rPr lang="en-GB" sz="2200" b="1" dirty="0">
                <a:solidFill>
                  <a:srgbClr val="C00000"/>
                </a:solidFill>
                <a:latin typeface="Barlow" pitchFamily="2" charset="77"/>
                <a:cs typeface="Arial" panose="020B0604020202020204" pitchFamily="34" charset="0"/>
              </a:rPr>
              <a:t>It might also be a crime and so the police will get involved.</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a:ea typeface="+mn-ea"/>
                <a:cs typeface="+mn-cs"/>
              </a:rPr>
              <a:t>It might also be </a:t>
            </a:r>
          </a:p>
        </p:txBody>
      </p:sp>
      <p:pic>
        <p:nvPicPr>
          <p:cNvPr id="11" name="Picture 10" descr="Free disability - Vector Art">
            <a:extLst>
              <a:ext uri="{FF2B5EF4-FFF2-40B4-BE49-F238E27FC236}">
                <a16:creationId xmlns:a16="http://schemas.microsoft.com/office/drawing/2014/main" id="{ED586AFF-AC59-3BD1-1B30-DCCA933C9F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79" b="5928"/>
          <a:stretch/>
        </p:blipFill>
        <p:spPr bwMode="auto">
          <a:xfrm>
            <a:off x="7040369" y="2481613"/>
            <a:ext cx="2736794" cy="23944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acial empowerment - Clip Art Library">
            <a:extLst>
              <a:ext uri="{FF2B5EF4-FFF2-40B4-BE49-F238E27FC236}">
                <a16:creationId xmlns:a16="http://schemas.microsoft.com/office/drawing/2014/main" id="{58D795F5-57E2-2391-38BE-ED1FE1DF6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533" y="2481612"/>
            <a:ext cx="2736794" cy="239448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9043ADD-35E3-9ABA-E883-E62AD467BCFC}"/>
              </a:ext>
            </a:extLst>
          </p:cNvPr>
          <p:cNvGrpSpPr/>
          <p:nvPr/>
        </p:nvGrpSpPr>
        <p:grpSpPr>
          <a:xfrm>
            <a:off x="3315592" y="3355689"/>
            <a:ext cx="2780408" cy="646331"/>
            <a:chOff x="3041248" y="4176880"/>
            <a:chExt cx="2780408" cy="646331"/>
          </a:xfrm>
        </p:grpSpPr>
        <p:sp>
          <p:nvSpPr>
            <p:cNvPr id="14" name="TextBox 13">
              <a:extLst>
                <a:ext uri="{FF2B5EF4-FFF2-40B4-BE49-F238E27FC236}">
                  <a16:creationId xmlns:a16="http://schemas.microsoft.com/office/drawing/2014/main" id="{E7004880-96B4-379D-E1C3-984F3FC50357}"/>
                </a:ext>
              </a:extLst>
            </p:cNvPr>
            <p:cNvSpPr txBox="1"/>
            <p:nvPr/>
          </p:nvSpPr>
          <p:spPr>
            <a:xfrm>
              <a:off x="4855602" y="4176880"/>
              <a:ext cx="966054" cy="646331"/>
            </a:xfrm>
            <a:prstGeom prst="rect">
              <a:avLst/>
            </a:prstGeom>
            <a:noFill/>
          </p:spPr>
          <p:txBody>
            <a:bodyPr wrap="square" rtlCol="0">
              <a:spAutoFit/>
            </a:bodyPr>
            <a:lstStyle/>
            <a:p>
              <a:r>
                <a:rPr lang="en-GB" sz="1800" b="1" i="0" u="none" strike="noStrike" dirty="0">
                  <a:solidFill>
                    <a:srgbClr val="C0000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racism</a:t>
              </a:r>
              <a:endParaRPr lang="en-GB" sz="1800" b="0" i="0" dirty="0">
                <a:solidFill>
                  <a:srgbClr val="333333"/>
                </a:solidFill>
                <a:effectLst/>
                <a:latin typeface="Arial" panose="020B0604020202020204" pitchFamily="34" charset="0"/>
                <a:cs typeface="Arial" panose="020B0604020202020204" pitchFamily="34" charset="0"/>
              </a:endParaRPr>
            </a:p>
            <a:p>
              <a:endParaRPr lang="en-US" dirty="0"/>
            </a:p>
          </p:txBody>
        </p:sp>
        <p:cxnSp>
          <p:nvCxnSpPr>
            <p:cNvPr id="15" name="Straight Arrow Connector 14">
              <a:extLst>
                <a:ext uri="{FF2B5EF4-FFF2-40B4-BE49-F238E27FC236}">
                  <a16:creationId xmlns:a16="http://schemas.microsoft.com/office/drawing/2014/main" id="{84E4D696-C72D-615D-2FCF-F19559A8D94E}"/>
                </a:ext>
              </a:extLst>
            </p:cNvPr>
            <p:cNvCxnSpPr>
              <a:cxnSpLocks/>
            </p:cNvCxnSpPr>
            <p:nvPr/>
          </p:nvCxnSpPr>
          <p:spPr>
            <a:xfrm>
              <a:off x="3041248" y="4388979"/>
              <a:ext cx="165520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4" descr="17,195 Different Religions Illustrations &amp; Clip Art - iStock">
            <a:extLst>
              <a:ext uri="{FF2B5EF4-FFF2-40B4-BE49-F238E27FC236}">
                <a16:creationId xmlns:a16="http://schemas.microsoft.com/office/drawing/2014/main" id="{BFA7C5BD-3D3D-0B83-DEF0-009821F66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3883" y="2502994"/>
            <a:ext cx="2518627" cy="23731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couple of men holding a rainbow flag&#10;&#10;Description automatically generated">
            <a:extLst>
              <a:ext uri="{FF2B5EF4-FFF2-40B4-BE49-F238E27FC236}">
                <a16:creationId xmlns:a16="http://schemas.microsoft.com/office/drawing/2014/main" id="{E7D19F7E-D744-0734-E3C2-2725200816A4}"/>
              </a:ext>
            </a:extLst>
          </p:cNvPr>
          <p:cNvPicPr>
            <a:picLocks noChangeAspect="1"/>
          </p:cNvPicPr>
          <p:nvPr/>
        </p:nvPicPr>
        <p:blipFill>
          <a:blip r:embed="rId7"/>
          <a:stretch>
            <a:fillRect/>
          </a:stretch>
        </p:blipFill>
        <p:spPr>
          <a:xfrm>
            <a:off x="7094181" y="2502994"/>
            <a:ext cx="2598029" cy="2373105"/>
          </a:xfrm>
          <a:prstGeom prst="rect">
            <a:avLst/>
          </a:prstGeom>
        </p:spPr>
      </p:pic>
      <p:grpSp>
        <p:nvGrpSpPr>
          <p:cNvPr id="23" name="Group 22">
            <a:extLst>
              <a:ext uri="{FF2B5EF4-FFF2-40B4-BE49-F238E27FC236}">
                <a16:creationId xmlns:a16="http://schemas.microsoft.com/office/drawing/2014/main" id="{146583CE-2C3C-E550-CD8D-F0EB6103F6CE}"/>
              </a:ext>
            </a:extLst>
          </p:cNvPr>
          <p:cNvGrpSpPr/>
          <p:nvPr/>
        </p:nvGrpSpPr>
        <p:grpSpPr>
          <a:xfrm>
            <a:off x="3291228" y="4066742"/>
            <a:ext cx="3357598" cy="646331"/>
            <a:chOff x="3054374" y="4818233"/>
            <a:chExt cx="3357598" cy="646331"/>
          </a:xfrm>
        </p:grpSpPr>
        <p:cxnSp>
          <p:nvCxnSpPr>
            <p:cNvPr id="24" name="Straight Arrow Connector 23">
              <a:extLst>
                <a:ext uri="{FF2B5EF4-FFF2-40B4-BE49-F238E27FC236}">
                  <a16:creationId xmlns:a16="http://schemas.microsoft.com/office/drawing/2014/main" id="{17D1572B-FD9C-F6CA-7618-EAE0FD989E92}"/>
                </a:ext>
              </a:extLst>
            </p:cNvPr>
            <p:cNvCxnSpPr>
              <a:cxnSpLocks/>
            </p:cNvCxnSpPr>
            <p:nvPr/>
          </p:nvCxnSpPr>
          <p:spPr>
            <a:xfrm>
              <a:off x="3054374" y="4968761"/>
              <a:ext cx="165520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1BFA1B-473E-25CB-D3CB-6FA8D559E8C1}"/>
                </a:ext>
              </a:extLst>
            </p:cNvPr>
            <p:cNvSpPr txBox="1"/>
            <p:nvPr/>
          </p:nvSpPr>
          <p:spPr>
            <a:xfrm>
              <a:off x="4804584" y="4818233"/>
              <a:ext cx="1607388" cy="646331"/>
            </a:xfrm>
            <a:prstGeom prst="rect">
              <a:avLst/>
            </a:prstGeom>
            <a:noFill/>
          </p:spPr>
          <p:txBody>
            <a:bodyPr wrap="square" rtlCol="0">
              <a:spAutoFit/>
            </a:bodyPr>
            <a:lstStyle/>
            <a:p>
              <a:r>
                <a:rPr lang="en-GB" sz="1800" b="1" u="sng" dirty="0">
                  <a:solidFill>
                    <a:srgbClr val="C00000"/>
                  </a:solidFill>
                  <a:latin typeface="Arial" panose="020B0604020202020204" pitchFamily="34" charset="0"/>
                  <a:cs typeface="Arial" panose="020B0604020202020204" pitchFamily="34" charset="0"/>
                </a:rPr>
                <a:t>homophobia</a:t>
              </a:r>
              <a:r>
                <a:rPr lang="en-GB" sz="1800" dirty="0">
                  <a:solidFill>
                    <a:srgbClr val="333333"/>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endParaRPr lang="en-US" dirty="0"/>
            </a:p>
          </p:txBody>
        </p:sp>
      </p:grpSp>
      <p:pic>
        <p:nvPicPr>
          <p:cNvPr id="26" name="Picture 2" descr="Gender Stock Illustrations – 99,045 Gender Stock ...">
            <a:extLst>
              <a:ext uri="{FF2B5EF4-FFF2-40B4-BE49-F238E27FC236}">
                <a16:creationId xmlns:a16="http://schemas.microsoft.com/office/drawing/2014/main" id="{D7436E81-0527-C17A-8CA3-88E569291E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9901"/>
          <a:stretch/>
        </p:blipFill>
        <p:spPr bwMode="auto">
          <a:xfrm>
            <a:off x="7099465" y="2526804"/>
            <a:ext cx="2581020" cy="23254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black background with red text&#10;&#10;Description automatically generated">
            <a:extLst>
              <a:ext uri="{FF2B5EF4-FFF2-40B4-BE49-F238E27FC236}">
                <a16:creationId xmlns:a16="http://schemas.microsoft.com/office/drawing/2014/main" id="{AC101912-705C-7054-85BC-7F5996873147}"/>
              </a:ext>
            </a:extLst>
          </p:cNvPr>
          <p:cNvPicPr>
            <a:picLocks noChangeAspect="1"/>
          </p:cNvPicPr>
          <p:nvPr/>
        </p:nvPicPr>
        <p:blipFill>
          <a:blip r:embed="rId9"/>
          <a:stretch>
            <a:fillRect/>
          </a:stretch>
        </p:blipFill>
        <p:spPr>
          <a:xfrm>
            <a:off x="3690257" y="5579412"/>
            <a:ext cx="3312126" cy="1216023"/>
          </a:xfrm>
          <a:prstGeom prst="rect">
            <a:avLst/>
          </a:prstGeom>
        </p:spPr>
      </p:pic>
    </p:spTree>
    <p:extLst>
      <p:ext uri="{BB962C8B-B14F-4D97-AF65-F5344CB8AC3E}">
        <p14:creationId xmlns:p14="http://schemas.microsoft.com/office/powerpoint/2010/main" val="9027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55575" y="-88861"/>
            <a:ext cx="10366109" cy="1323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endParaRPr lang="en-US" dirty="0">
              <a:latin typeface="Barlow Black" panose="00000A00000000000000" pitchFamily="2" charset="0"/>
            </a:endParaRPr>
          </a:p>
        </p:txBody>
      </p:sp>
      <p:sp>
        <p:nvSpPr>
          <p:cNvPr id="2" name="AutoShape 4" descr="Black History Month 20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a:extLst>
              <a:ext uri="{FF2B5EF4-FFF2-40B4-BE49-F238E27FC236}">
                <a16:creationId xmlns:a16="http://schemas.microsoft.com/office/drawing/2014/main" id="{5093E608-CDC1-B369-659F-1D9F162963D2}"/>
              </a:ext>
            </a:extLst>
          </p:cNvPr>
          <p:cNvSpPr/>
          <p:nvPr/>
        </p:nvSpPr>
        <p:spPr>
          <a:xfrm>
            <a:off x="11884025" y="7937"/>
            <a:ext cx="448235" cy="685800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9CEBE5-FE3D-E89A-998F-998B70569BFC}"/>
              </a:ext>
            </a:extLst>
          </p:cNvPr>
          <p:cNvSpPr/>
          <p:nvPr/>
        </p:nvSpPr>
        <p:spPr>
          <a:xfrm>
            <a:off x="11011567" y="7938"/>
            <a:ext cx="44823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807303-7927-E106-0A07-B68E15696AAB}"/>
              </a:ext>
            </a:extLst>
          </p:cNvPr>
          <p:cNvSpPr/>
          <p:nvPr/>
        </p:nvSpPr>
        <p:spPr>
          <a:xfrm>
            <a:off x="10139109" y="7938"/>
            <a:ext cx="448235" cy="6858000"/>
          </a:xfrm>
          <a:prstGeom prst="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A01F20C-5649-ED2B-C17F-FC818747052E}"/>
              </a:ext>
            </a:extLst>
          </p:cNvPr>
          <p:cNvSpPr txBox="1">
            <a:spLocks/>
          </p:cNvSpPr>
          <p:nvPr/>
        </p:nvSpPr>
        <p:spPr>
          <a:xfrm>
            <a:off x="298200" y="316940"/>
            <a:ext cx="10519025" cy="1050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defRPr/>
            </a:pPr>
            <a:r>
              <a:rPr lang="en-US" sz="3600" b="1" dirty="0">
                <a:solidFill>
                  <a:schemeClr val="tx1">
                    <a:lumMod val="95000"/>
                    <a:lumOff val="5000"/>
                  </a:schemeClr>
                </a:solidFill>
                <a:latin typeface="Barlow Black"/>
                <a:ea typeface="Segoe UI Symbol"/>
                <a:cs typeface="Arial"/>
              </a:rPr>
              <a:t> What can hate look like in school?</a:t>
            </a:r>
            <a:endParaRPr lang="en-GB" sz="3600" kern="0" dirty="0">
              <a:solidFill>
                <a:schemeClr val="tx1">
                  <a:lumMod val="95000"/>
                  <a:lumOff val="5000"/>
                </a:schemeClr>
              </a:solidFill>
              <a:latin typeface="Barlow Black"/>
              <a:ea typeface="Segoe UI Symbol"/>
              <a:cs typeface="Arial"/>
            </a:endParaRPr>
          </a:p>
        </p:txBody>
      </p:sp>
      <p:sp>
        <p:nvSpPr>
          <p:cNvPr id="5" name="Rounded Rectangle 4">
            <a:extLst>
              <a:ext uri="{FF2B5EF4-FFF2-40B4-BE49-F238E27FC236}">
                <a16:creationId xmlns:a16="http://schemas.microsoft.com/office/drawing/2014/main" id="{DCAAFA7D-11E5-8E09-0888-5DE30DC2117A}"/>
              </a:ext>
            </a:extLst>
          </p:cNvPr>
          <p:cNvSpPr/>
          <p:nvPr/>
        </p:nvSpPr>
        <p:spPr>
          <a:xfrm>
            <a:off x="307975" y="1605397"/>
            <a:ext cx="3022600" cy="12446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FF0000"/>
              </a:buClr>
            </a:pPr>
            <a:r>
              <a:rPr lang="en-GB" sz="2000" dirty="0">
                <a:solidFill>
                  <a:schemeClr val="tx1"/>
                </a:solidFill>
                <a:latin typeface="Barlow" pitchFamily="2" charset="77"/>
                <a:cs typeface="Arial"/>
              </a:rPr>
              <a:t>Being left out of friendship groups, games or sports</a:t>
            </a:r>
          </a:p>
        </p:txBody>
      </p:sp>
      <p:sp>
        <p:nvSpPr>
          <p:cNvPr id="8" name="Rounded Rectangle 7">
            <a:extLst>
              <a:ext uri="{FF2B5EF4-FFF2-40B4-BE49-F238E27FC236}">
                <a16:creationId xmlns:a16="http://schemas.microsoft.com/office/drawing/2014/main" id="{CE6186BE-1BCE-4743-D45F-71CB5B8FE391}"/>
              </a:ext>
            </a:extLst>
          </p:cNvPr>
          <p:cNvSpPr/>
          <p:nvPr/>
        </p:nvSpPr>
        <p:spPr>
          <a:xfrm>
            <a:off x="3667126" y="1607876"/>
            <a:ext cx="3022600" cy="12446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FF0000"/>
              </a:buClr>
            </a:pPr>
            <a:r>
              <a:rPr lang="en-GB" sz="2400" dirty="0">
                <a:solidFill>
                  <a:schemeClr val="tx1"/>
                </a:solidFill>
                <a:latin typeface="Barlow" pitchFamily="2" charset="77"/>
                <a:cs typeface="Arial"/>
              </a:rPr>
              <a:t>Being called hurtful names  </a:t>
            </a:r>
          </a:p>
        </p:txBody>
      </p:sp>
      <p:sp>
        <p:nvSpPr>
          <p:cNvPr id="10" name="Rounded Rectangle 9">
            <a:extLst>
              <a:ext uri="{FF2B5EF4-FFF2-40B4-BE49-F238E27FC236}">
                <a16:creationId xmlns:a16="http://schemas.microsoft.com/office/drawing/2014/main" id="{2B41969F-54C7-1822-B3D9-60A72726605C}"/>
              </a:ext>
            </a:extLst>
          </p:cNvPr>
          <p:cNvSpPr/>
          <p:nvPr/>
        </p:nvSpPr>
        <p:spPr>
          <a:xfrm>
            <a:off x="7019338" y="1600537"/>
            <a:ext cx="3022600" cy="12446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FF0000"/>
              </a:buClr>
            </a:pPr>
            <a:r>
              <a:rPr lang="en-GB" sz="2400" dirty="0">
                <a:solidFill>
                  <a:schemeClr val="tx1"/>
                </a:solidFill>
                <a:latin typeface="Barlow" pitchFamily="2" charset="77"/>
                <a:cs typeface="Arial"/>
              </a:rPr>
              <a:t>Being bullied</a:t>
            </a:r>
          </a:p>
        </p:txBody>
      </p:sp>
      <p:sp>
        <p:nvSpPr>
          <p:cNvPr id="11" name="Rounded Rectangle 10">
            <a:extLst>
              <a:ext uri="{FF2B5EF4-FFF2-40B4-BE49-F238E27FC236}">
                <a16:creationId xmlns:a16="http://schemas.microsoft.com/office/drawing/2014/main" id="{CA859A5B-A597-4B61-6778-BDA496D8542C}"/>
              </a:ext>
            </a:extLst>
          </p:cNvPr>
          <p:cNvSpPr/>
          <p:nvPr/>
        </p:nvSpPr>
        <p:spPr>
          <a:xfrm>
            <a:off x="307975" y="3102637"/>
            <a:ext cx="3022600" cy="1244600"/>
          </a:xfrm>
          <a:prstGeom prst="round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FF0000"/>
              </a:buClr>
            </a:pPr>
            <a:r>
              <a:rPr lang="en-GB" sz="2200" dirty="0">
                <a:solidFill>
                  <a:schemeClr val="tx1"/>
                </a:solidFill>
                <a:latin typeface="Barlow" pitchFamily="2" charset="77"/>
                <a:cs typeface="Arial"/>
              </a:rPr>
              <a:t>Being made fun of</a:t>
            </a:r>
          </a:p>
        </p:txBody>
      </p:sp>
      <p:sp>
        <p:nvSpPr>
          <p:cNvPr id="12" name="Rounded Rectangle 11">
            <a:extLst>
              <a:ext uri="{FF2B5EF4-FFF2-40B4-BE49-F238E27FC236}">
                <a16:creationId xmlns:a16="http://schemas.microsoft.com/office/drawing/2014/main" id="{44084B0A-A662-3184-685D-EDD7431F1D90}"/>
              </a:ext>
            </a:extLst>
          </p:cNvPr>
          <p:cNvSpPr/>
          <p:nvPr/>
        </p:nvSpPr>
        <p:spPr>
          <a:xfrm>
            <a:off x="307975" y="4584766"/>
            <a:ext cx="3022600" cy="1244600"/>
          </a:xfrm>
          <a:prstGeom prst="roundRect">
            <a:avLst/>
          </a:prstGeom>
          <a:solidFill>
            <a:srgbClr val="E400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FF0000"/>
              </a:buClr>
            </a:pPr>
            <a:r>
              <a:rPr lang="en-GB" sz="2000" dirty="0">
                <a:solidFill>
                  <a:schemeClr val="tx1"/>
                </a:solidFill>
                <a:latin typeface="Barlow" pitchFamily="2" charset="77"/>
                <a:cs typeface="Arial"/>
              </a:rPr>
              <a:t>Drawings or illustrations that are hateful or unkind </a:t>
            </a:r>
          </a:p>
        </p:txBody>
      </p:sp>
      <p:sp>
        <p:nvSpPr>
          <p:cNvPr id="13" name="Rounded Rectangle 12">
            <a:extLst>
              <a:ext uri="{FF2B5EF4-FFF2-40B4-BE49-F238E27FC236}">
                <a16:creationId xmlns:a16="http://schemas.microsoft.com/office/drawing/2014/main" id="{139CDE47-6DFE-FD05-EB3E-3373684CE2F7}"/>
              </a:ext>
            </a:extLst>
          </p:cNvPr>
          <p:cNvSpPr/>
          <p:nvPr/>
        </p:nvSpPr>
        <p:spPr>
          <a:xfrm>
            <a:off x="3680492" y="3102637"/>
            <a:ext cx="3022600" cy="1244600"/>
          </a:xfrm>
          <a:prstGeom prst="round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FF0000"/>
              </a:buClr>
            </a:pPr>
            <a:r>
              <a:rPr lang="en-GB" sz="2000" dirty="0">
                <a:solidFill>
                  <a:schemeClr val="tx1"/>
                </a:solidFill>
                <a:latin typeface="Barlow" pitchFamily="2" charset="77"/>
                <a:cs typeface="Arial"/>
              </a:rPr>
              <a:t>Being treated unfairly by other children or staff </a:t>
            </a:r>
          </a:p>
        </p:txBody>
      </p:sp>
      <p:sp>
        <p:nvSpPr>
          <p:cNvPr id="14" name="Rounded Rectangle 13">
            <a:extLst>
              <a:ext uri="{FF2B5EF4-FFF2-40B4-BE49-F238E27FC236}">
                <a16:creationId xmlns:a16="http://schemas.microsoft.com/office/drawing/2014/main" id="{3BBA2D08-E0C3-6146-8450-5440257FC1FC}"/>
              </a:ext>
            </a:extLst>
          </p:cNvPr>
          <p:cNvSpPr/>
          <p:nvPr/>
        </p:nvSpPr>
        <p:spPr>
          <a:xfrm>
            <a:off x="7019338" y="3122467"/>
            <a:ext cx="3022600" cy="1244600"/>
          </a:xfrm>
          <a:prstGeom prst="round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FF0000"/>
              </a:buClr>
            </a:pPr>
            <a:r>
              <a:rPr lang="en-GB" sz="2000" dirty="0">
                <a:solidFill>
                  <a:schemeClr val="tx1"/>
                </a:solidFill>
                <a:latin typeface="Barlow" pitchFamily="2" charset="77"/>
                <a:cs typeface="Arial"/>
              </a:rPr>
              <a:t>Being hit and shouted at 		</a:t>
            </a:r>
          </a:p>
        </p:txBody>
      </p:sp>
      <p:sp>
        <p:nvSpPr>
          <p:cNvPr id="15" name="Rounded Rectangle 14">
            <a:extLst>
              <a:ext uri="{FF2B5EF4-FFF2-40B4-BE49-F238E27FC236}">
                <a16:creationId xmlns:a16="http://schemas.microsoft.com/office/drawing/2014/main" id="{E69F84D0-5BCF-B3D5-EFDD-141626E73BE7}"/>
              </a:ext>
            </a:extLst>
          </p:cNvPr>
          <p:cNvSpPr/>
          <p:nvPr/>
        </p:nvSpPr>
        <p:spPr>
          <a:xfrm>
            <a:off x="3657773" y="4584766"/>
            <a:ext cx="3022600" cy="1244600"/>
          </a:xfrm>
          <a:prstGeom prst="roundRect">
            <a:avLst/>
          </a:prstGeom>
          <a:solidFill>
            <a:srgbClr val="E400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FF0000"/>
              </a:buClr>
            </a:pPr>
            <a:r>
              <a:rPr lang="en-GB" sz="1900" dirty="0">
                <a:solidFill>
                  <a:schemeClr val="tx1"/>
                </a:solidFill>
                <a:latin typeface="Barlow" pitchFamily="2" charset="77"/>
                <a:cs typeface="Arial"/>
              </a:rPr>
              <a:t>Being disrespected because of an aspect of your identity </a:t>
            </a:r>
          </a:p>
        </p:txBody>
      </p:sp>
      <p:sp>
        <p:nvSpPr>
          <p:cNvPr id="19" name="Rounded Rectangle 18">
            <a:extLst>
              <a:ext uri="{FF2B5EF4-FFF2-40B4-BE49-F238E27FC236}">
                <a16:creationId xmlns:a16="http://schemas.microsoft.com/office/drawing/2014/main" id="{942062C3-C8BB-A0FE-C747-09F7D11782A9}"/>
              </a:ext>
            </a:extLst>
          </p:cNvPr>
          <p:cNvSpPr/>
          <p:nvPr/>
        </p:nvSpPr>
        <p:spPr>
          <a:xfrm>
            <a:off x="6952227" y="4584766"/>
            <a:ext cx="3022600" cy="1244600"/>
          </a:xfrm>
          <a:prstGeom prst="roundRect">
            <a:avLst/>
          </a:prstGeom>
          <a:solidFill>
            <a:srgbClr val="E400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FF0000"/>
              </a:buClr>
            </a:pPr>
            <a:r>
              <a:rPr lang="en-GB" sz="2000" dirty="0">
                <a:solidFill>
                  <a:schemeClr val="tx1"/>
                </a:solidFill>
                <a:latin typeface="Barlow" pitchFamily="2" charset="77"/>
                <a:cs typeface="Arial"/>
              </a:rPr>
              <a:t>Telling hateful and offensive jokes</a:t>
            </a:r>
          </a:p>
        </p:txBody>
      </p:sp>
      <p:pic>
        <p:nvPicPr>
          <p:cNvPr id="20" name="Picture 19" descr="A black background with red text&#10;&#10;Description automatically generated">
            <a:extLst>
              <a:ext uri="{FF2B5EF4-FFF2-40B4-BE49-F238E27FC236}">
                <a16:creationId xmlns:a16="http://schemas.microsoft.com/office/drawing/2014/main" id="{E15AF988-2596-E40F-3359-AE5A9183EE42}"/>
              </a:ext>
            </a:extLst>
          </p:cNvPr>
          <p:cNvPicPr>
            <a:picLocks noChangeAspect="1"/>
          </p:cNvPicPr>
          <p:nvPr/>
        </p:nvPicPr>
        <p:blipFill>
          <a:blip r:embed="rId3"/>
          <a:stretch>
            <a:fillRect/>
          </a:stretch>
        </p:blipFill>
        <p:spPr>
          <a:xfrm>
            <a:off x="3948466" y="5845161"/>
            <a:ext cx="2780325" cy="1020777"/>
          </a:xfrm>
          <a:prstGeom prst="rect">
            <a:avLst/>
          </a:prstGeom>
        </p:spPr>
      </p:pic>
    </p:spTree>
    <p:extLst>
      <p:ext uri="{BB962C8B-B14F-4D97-AF65-F5344CB8AC3E}">
        <p14:creationId xmlns:p14="http://schemas.microsoft.com/office/powerpoint/2010/main" val="31083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P spid="14" grpId="0" animBg="1"/>
      <p:bldP spid="15"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55575" y="-88861"/>
            <a:ext cx="10366109" cy="1323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endParaRPr lang="en-US" dirty="0">
              <a:latin typeface="Barlow Black" panose="00000A00000000000000" pitchFamily="2" charset="0"/>
            </a:endParaRPr>
          </a:p>
        </p:txBody>
      </p:sp>
      <p:sp>
        <p:nvSpPr>
          <p:cNvPr id="2" name="AutoShape 4" descr="Black History Month 20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a:extLst>
              <a:ext uri="{FF2B5EF4-FFF2-40B4-BE49-F238E27FC236}">
                <a16:creationId xmlns:a16="http://schemas.microsoft.com/office/drawing/2014/main" id="{5093E608-CDC1-B369-659F-1D9F162963D2}"/>
              </a:ext>
            </a:extLst>
          </p:cNvPr>
          <p:cNvSpPr/>
          <p:nvPr/>
        </p:nvSpPr>
        <p:spPr>
          <a:xfrm>
            <a:off x="11884025" y="7937"/>
            <a:ext cx="448235" cy="685800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9CEBE5-FE3D-E89A-998F-998B70569BFC}"/>
              </a:ext>
            </a:extLst>
          </p:cNvPr>
          <p:cNvSpPr/>
          <p:nvPr/>
        </p:nvSpPr>
        <p:spPr>
          <a:xfrm>
            <a:off x="11011567" y="7938"/>
            <a:ext cx="44823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807303-7927-E106-0A07-B68E15696AAB}"/>
              </a:ext>
            </a:extLst>
          </p:cNvPr>
          <p:cNvSpPr/>
          <p:nvPr/>
        </p:nvSpPr>
        <p:spPr>
          <a:xfrm>
            <a:off x="10139109" y="7938"/>
            <a:ext cx="448235" cy="6858000"/>
          </a:xfrm>
          <a:prstGeom prst="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CE73FCA-85EA-F1CA-FCA1-73B589565F38}"/>
              </a:ext>
            </a:extLst>
          </p:cNvPr>
          <p:cNvSpPr txBox="1">
            <a:spLocks/>
          </p:cNvSpPr>
          <p:nvPr/>
        </p:nvSpPr>
        <p:spPr>
          <a:xfrm>
            <a:off x="460375" y="160338"/>
            <a:ext cx="8235950" cy="11541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r>
              <a:rPr lang="en-US" dirty="0">
                <a:latin typeface="Barlow Black" panose="00000A00000000000000" pitchFamily="2" charset="0"/>
              </a:rPr>
              <a:t>This week is… National Hate Crime Awareness Week</a:t>
            </a:r>
          </a:p>
        </p:txBody>
      </p:sp>
      <p:pic>
        <p:nvPicPr>
          <p:cNvPr id="8" name="Picture 7" descr="A black background with red text&#10;&#10;Description automatically generated">
            <a:extLst>
              <a:ext uri="{FF2B5EF4-FFF2-40B4-BE49-F238E27FC236}">
                <a16:creationId xmlns:a16="http://schemas.microsoft.com/office/drawing/2014/main" id="{DF6A461C-AE06-9474-7C50-D64D37CBC502}"/>
              </a:ext>
            </a:extLst>
          </p:cNvPr>
          <p:cNvPicPr>
            <a:picLocks noChangeAspect="1"/>
          </p:cNvPicPr>
          <p:nvPr/>
        </p:nvPicPr>
        <p:blipFill>
          <a:blip r:embed="rId3"/>
          <a:stretch>
            <a:fillRect/>
          </a:stretch>
        </p:blipFill>
        <p:spPr>
          <a:xfrm>
            <a:off x="3555161" y="5529812"/>
            <a:ext cx="3447222" cy="1265623"/>
          </a:xfrm>
          <a:prstGeom prst="rect">
            <a:avLst/>
          </a:prstGeom>
        </p:spPr>
      </p:pic>
      <p:pic>
        <p:nvPicPr>
          <p:cNvPr id="11" name="Picture 10" descr="A person holding a sign&#10;&#10;Description automatically generated">
            <a:extLst>
              <a:ext uri="{FF2B5EF4-FFF2-40B4-BE49-F238E27FC236}">
                <a16:creationId xmlns:a16="http://schemas.microsoft.com/office/drawing/2014/main" id="{7036D726-0C21-65FE-37C9-6A10537416D7}"/>
              </a:ext>
            </a:extLst>
          </p:cNvPr>
          <p:cNvPicPr>
            <a:picLocks noChangeAspect="1"/>
          </p:cNvPicPr>
          <p:nvPr/>
        </p:nvPicPr>
        <p:blipFill>
          <a:blip r:embed="rId4"/>
          <a:stretch>
            <a:fillRect/>
          </a:stretch>
        </p:blipFill>
        <p:spPr>
          <a:xfrm>
            <a:off x="1121586" y="1617567"/>
            <a:ext cx="9465758" cy="5324489"/>
          </a:xfrm>
          <a:prstGeom prst="rect">
            <a:avLst/>
          </a:prstGeom>
        </p:spPr>
      </p:pic>
      <p:grpSp>
        <p:nvGrpSpPr>
          <p:cNvPr id="3" name="Group 2">
            <a:extLst>
              <a:ext uri="{FF2B5EF4-FFF2-40B4-BE49-F238E27FC236}">
                <a16:creationId xmlns:a16="http://schemas.microsoft.com/office/drawing/2014/main" id="{01C03022-0A97-F38F-16D3-B1B4DB037A94}"/>
              </a:ext>
            </a:extLst>
          </p:cNvPr>
          <p:cNvGrpSpPr/>
          <p:nvPr/>
        </p:nvGrpSpPr>
        <p:grpSpPr>
          <a:xfrm>
            <a:off x="155575" y="1718528"/>
            <a:ext cx="3935164" cy="3427894"/>
            <a:chOff x="155575" y="1718528"/>
            <a:chExt cx="3935164" cy="3427894"/>
          </a:xfrm>
        </p:grpSpPr>
        <p:sp>
          <p:nvSpPr>
            <p:cNvPr id="12" name="Rectangle 11">
              <a:extLst>
                <a:ext uri="{FF2B5EF4-FFF2-40B4-BE49-F238E27FC236}">
                  <a16:creationId xmlns:a16="http://schemas.microsoft.com/office/drawing/2014/main" id="{229C0967-58F5-FA8D-DBB0-6DBA14AF854C}"/>
                </a:ext>
              </a:extLst>
            </p:cNvPr>
            <p:cNvSpPr/>
            <p:nvPr/>
          </p:nvSpPr>
          <p:spPr>
            <a:xfrm>
              <a:off x="155575" y="1718528"/>
              <a:ext cx="3935164" cy="3427894"/>
            </a:xfrm>
            <a:prstGeom prst="rect">
              <a:avLst/>
            </a:prstGeom>
            <a:solidFill>
              <a:schemeClr val="bg1"/>
            </a:solidFill>
            <a:ln w="38100">
              <a:solidFill>
                <a:srgbClr val="99D9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D2D900-DD87-0B17-314C-14E87E01FAC0}"/>
                </a:ext>
              </a:extLst>
            </p:cNvPr>
            <p:cNvSpPr txBox="1"/>
            <p:nvPr/>
          </p:nvSpPr>
          <p:spPr>
            <a:xfrm>
              <a:off x="222678" y="1834489"/>
              <a:ext cx="3659868" cy="830997"/>
            </a:xfrm>
            <a:prstGeom prst="rect">
              <a:avLst/>
            </a:prstGeom>
            <a:noFill/>
          </p:spPr>
          <p:txBody>
            <a:bodyPr wrap="square" rtlCol="0">
              <a:spAutoFit/>
            </a:bodyPr>
            <a:lstStyle/>
            <a:p>
              <a:pPr algn="ctr"/>
              <a:r>
                <a:rPr lang="en-US" sz="2400" b="1" dirty="0">
                  <a:latin typeface="Barlow" pitchFamily="2" charset="77"/>
                </a:rPr>
                <a:t>What is National Hate Crime Awareness Week? </a:t>
              </a:r>
            </a:p>
          </p:txBody>
        </p:sp>
        <p:sp>
          <p:nvSpPr>
            <p:cNvPr id="20" name="TextBox 19">
              <a:extLst>
                <a:ext uri="{FF2B5EF4-FFF2-40B4-BE49-F238E27FC236}">
                  <a16:creationId xmlns:a16="http://schemas.microsoft.com/office/drawing/2014/main" id="{6A7CF9F3-0202-9516-9D84-F3BF040C5201}"/>
                </a:ext>
              </a:extLst>
            </p:cNvPr>
            <p:cNvSpPr txBox="1"/>
            <p:nvPr/>
          </p:nvSpPr>
          <p:spPr>
            <a:xfrm>
              <a:off x="293223" y="2842641"/>
              <a:ext cx="3659867" cy="1938992"/>
            </a:xfrm>
            <a:prstGeom prst="rect">
              <a:avLst/>
            </a:prstGeom>
            <a:noFill/>
          </p:spPr>
          <p:txBody>
            <a:bodyPr wrap="square" rtlCol="0">
              <a:spAutoFit/>
            </a:bodyPr>
            <a:lstStyle/>
            <a:p>
              <a:pPr algn="ctr"/>
              <a:r>
                <a:rPr lang="en-GB" sz="2000" b="0" i="0" u="none" strike="noStrike" dirty="0">
                  <a:solidFill>
                    <a:srgbClr val="000000"/>
                  </a:solidFill>
                  <a:effectLst/>
                  <a:latin typeface="Barlow" pitchFamily="2" charset="77"/>
                </a:rPr>
                <a:t>The aim of National Hate Crime Awareness week is to raise awareness for Hate Crimes affecting members of our community </a:t>
              </a:r>
              <a:r>
                <a:rPr lang="en-US" sz="2000" b="0" i="0" u="none" strike="noStrike" dirty="0">
                  <a:solidFill>
                    <a:srgbClr val="000000"/>
                  </a:solidFill>
                  <a:effectLst/>
                  <a:latin typeface="Barlow" pitchFamily="2" charset="77"/>
                </a:rPr>
                <a:t>and work together to help stand up against hate. </a:t>
              </a:r>
              <a:endParaRPr lang="en-GB" sz="2000" b="0" i="0" u="none" strike="noStrike" dirty="0">
                <a:solidFill>
                  <a:srgbClr val="000000"/>
                </a:solidFill>
                <a:effectLst/>
                <a:latin typeface="Barlow" pitchFamily="2" charset="77"/>
              </a:endParaRPr>
            </a:p>
          </p:txBody>
        </p:sp>
      </p:grpSp>
      <p:grpSp>
        <p:nvGrpSpPr>
          <p:cNvPr id="5" name="Group 4">
            <a:extLst>
              <a:ext uri="{FF2B5EF4-FFF2-40B4-BE49-F238E27FC236}">
                <a16:creationId xmlns:a16="http://schemas.microsoft.com/office/drawing/2014/main" id="{B281F072-B675-9DD5-A438-6DA0E9762681}"/>
              </a:ext>
            </a:extLst>
          </p:cNvPr>
          <p:cNvGrpSpPr/>
          <p:nvPr/>
        </p:nvGrpSpPr>
        <p:grpSpPr>
          <a:xfrm>
            <a:off x="4296727" y="1718527"/>
            <a:ext cx="3935164" cy="3427893"/>
            <a:chOff x="4296727" y="1718527"/>
            <a:chExt cx="3935164" cy="3427893"/>
          </a:xfrm>
        </p:grpSpPr>
        <p:sp>
          <p:nvSpPr>
            <p:cNvPr id="14" name="Rectangle 13">
              <a:extLst>
                <a:ext uri="{FF2B5EF4-FFF2-40B4-BE49-F238E27FC236}">
                  <a16:creationId xmlns:a16="http://schemas.microsoft.com/office/drawing/2014/main" id="{1CD5700C-33EE-68DA-A82D-B1A1E4D12AE3}"/>
                </a:ext>
              </a:extLst>
            </p:cNvPr>
            <p:cNvSpPr/>
            <p:nvPr/>
          </p:nvSpPr>
          <p:spPr>
            <a:xfrm>
              <a:off x="4296727" y="1718527"/>
              <a:ext cx="3935164" cy="3427893"/>
            </a:xfrm>
            <a:prstGeom prst="rect">
              <a:avLst/>
            </a:prstGeom>
            <a:solidFill>
              <a:schemeClr val="bg1"/>
            </a:solidFill>
            <a:ln w="38100">
              <a:solidFill>
                <a:srgbClr val="99D9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131BDC2-618A-B164-90B4-4A3E9C9B1155}"/>
                </a:ext>
              </a:extLst>
            </p:cNvPr>
            <p:cNvSpPr txBox="1"/>
            <p:nvPr/>
          </p:nvSpPr>
          <p:spPr>
            <a:xfrm>
              <a:off x="4437196" y="1834489"/>
              <a:ext cx="3659868" cy="461665"/>
            </a:xfrm>
            <a:prstGeom prst="rect">
              <a:avLst/>
            </a:prstGeom>
            <a:noFill/>
          </p:spPr>
          <p:txBody>
            <a:bodyPr wrap="square" rtlCol="0">
              <a:spAutoFit/>
            </a:bodyPr>
            <a:lstStyle/>
            <a:p>
              <a:pPr algn="ctr"/>
              <a:r>
                <a:rPr lang="en-US" sz="2400" b="1" dirty="0">
                  <a:latin typeface="Barlow" pitchFamily="2" charset="77"/>
                </a:rPr>
                <a:t>Why is it important? </a:t>
              </a:r>
            </a:p>
          </p:txBody>
        </p:sp>
        <p:sp>
          <p:nvSpPr>
            <p:cNvPr id="22" name="TextBox 21">
              <a:extLst>
                <a:ext uri="{FF2B5EF4-FFF2-40B4-BE49-F238E27FC236}">
                  <a16:creationId xmlns:a16="http://schemas.microsoft.com/office/drawing/2014/main" id="{AF29888D-4F38-9CFF-5A89-F50AFFAAB468}"/>
                </a:ext>
              </a:extLst>
            </p:cNvPr>
            <p:cNvSpPr txBox="1"/>
            <p:nvPr/>
          </p:nvSpPr>
          <p:spPr>
            <a:xfrm>
              <a:off x="4490015" y="2534864"/>
              <a:ext cx="3659867" cy="2554545"/>
            </a:xfrm>
            <a:prstGeom prst="rect">
              <a:avLst/>
            </a:prstGeom>
            <a:noFill/>
          </p:spPr>
          <p:txBody>
            <a:bodyPr wrap="square" rtlCol="0">
              <a:spAutoFit/>
            </a:bodyPr>
            <a:lstStyle/>
            <a:p>
              <a:pPr algn="ctr"/>
              <a:r>
                <a:rPr lang="en-GB" sz="2000" b="0" i="0" u="none" strike="noStrike" dirty="0">
                  <a:solidFill>
                    <a:srgbClr val="000000"/>
                  </a:solidFill>
                  <a:effectLst/>
                  <a:latin typeface="Barlow" pitchFamily="2" charset="77"/>
                </a:rPr>
                <a:t>It is important because people should not have to suffer hate, discrimination or prejudice for being who they are. </a:t>
              </a:r>
            </a:p>
            <a:p>
              <a:pPr algn="ctr"/>
              <a:endParaRPr lang="en-GB" sz="2000" dirty="0">
                <a:solidFill>
                  <a:srgbClr val="000000"/>
                </a:solidFill>
                <a:latin typeface="Barlow" pitchFamily="2" charset="77"/>
              </a:endParaRPr>
            </a:p>
            <a:p>
              <a:pPr algn="ctr"/>
              <a:r>
                <a:rPr lang="en-GB" sz="2000" b="0" i="0" u="none" strike="noStrike" dirty="0">
                  <a:solidFill>
                    <a:srgbClr val="000000"/>
                  </a:solidFill>
                  <a:effectLst/>
                  <a:latin typeface="Barlow" pitchFamily="2" charset="77"/>
                </a:rPr>
                <a:t>We all hav</a:t>
              </a:r>
              <a:r>
                <a:rPr lang="en-GB" sz="2000" dirty="0">
                  <a:solidFill>
                    <a:srgbClr val="000000"/>
                  </a:solidFill>
                  <a:latin typeface="Barlow" pitchFamily="2" charset="77"/>
                </a:rPr>
                <a:t>e to do our bit to stand up against hate, not matter how big or small. </a:t>
              </a:r>
              <a:endParaRPr lang="en-GB" sz="2000" b="0" i="0" u="none" strike="noStrike" dirty="0">
                <a:solidFill>
                  <a:srgbClr val="000000"/>
                </a:solidFill>
                <a:effectLst/>
                <a:latin typeface="Barlow" pitchFamily="2" charset="77"/>
              </a:endParaRPr>
            </a:p>
          </p:txBody>
        </p:sp>
      </p:grpSp>
    </p:spTree>
    <p:extLst>
      <p:ext uri="{BB962C8B-B14F-4D97-AF65-F5344CB8AC3E}">
        <p14:creationId xmlns:p14="http://schemas.microsoft.com/office/powerpoint/2010/main" val="249010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55575" y="-88861"/>
            <a:ext cx="10366109" cy="1323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endParaRPr lang="en-US" dirty="0">
              <a:latin typeface="Barlow Black" panose="00000A00000000000000" pitchFamily="2" charset="0"/>
            </a:endParaRPr>
          </a:p>
        </p:txBody>
      </p:sp>
      <p:sp>
        <p:nvSpPr>
          <p:cNvPr id="2" name="AutoShape 4" descr="Black History Month 202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a:extLst>
              <a:ext uri="{FF2B5EF4-FFF2-40B4-BE49-F238E27FC236}">
                <a16:creationId xmlns:a16="http://schemas.microsoft.com/office/drawing/2014/main" id="{5093E608-CDC1-B369-659F-1D9F162963D2}"/>
              </a:ext>
            </a:extLst>
          </p:cNvPr>
          <p:cNvSpPr/>
          <p:nvPr/>
        </p:nvSpPr>
        <p:spPr>
          <a:xfrm>
            <a:off x="11743765" y="-1"/>
            <a:ext cx="448235" cy="685800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9CEBE5-FE3D-E89A-998F-998B70569BFC}"/>
              </a:ext>
            </a:extLst>
          </p:cNvPr>
          <p:cNvSpPr/>
          <p:nvPr/>
        </p:nvSpPr>
        <p:spPr>
          <a:xfrm>
            <a:off x="11011567" y="0"/>
            <a:ext cx="44823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807303-7927-E106-0A07-B68E15696AAB}"/>
              </a:ext>
            </a:extLst>
          </p:cNvPr>
          <p:cNvSpPr/>
          <p:nvPr/>
        </p:nvSpPr>
        <p:spPr>
          <a:xfrm>
            <a:off x="10139109" y="7938"/>
            <a:ext cx="448235" cy="6858000"/>
          </a:xfrm>
          <a:prstGeom prst="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5A037C5-D2D8-5EFD-E20E-43315653FDD1}"/>
              </a:ext>
            </a:extLst>
          </p:cNvPr>
          <p:cNvSpPr txBox="1">
            <a:spLocks/>
          </p:cNvSpPr>
          <p:nvPr/>
        </p:nvSpPr>
        <p:spPr>
          <a:xfrm>
            <a:off x="337588" y="545183"/>
            <a:ext cx="9844990" cy="604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effectLst/>
                <a:latin typeface="+mj-lt"/>
                <a:ea typeface="+mj-ea"/>
                <a:cs typeface="+mj-cs"/>
              </a:defRPr>
            </a:lvl1pPr>
          </a:lstStyle>
          <a:p>
            <a:r>
              <a:rPr lang="en-US" dirty="0">
                <a:latin typeface="Barlow Black" panose="00000A00000000000000" pitchFamily="2" charset="0"/>
              </a:rPr>
              <a:t>What can you do to help? </a:t>
            </a:r>
          </a:p>
        </p:txBody>
      </p:sp>
      <p:pic>
        <p:nvPicPr>
          <p:cNvPr id="5" name="Picture 4" descr="A black background with red text&#10;&#10;Description automatically generated">
            <a:extLst>
              <a:ext uri="{FF2B5EF4-FFF2-40B4-BE49-F238E27FC236}">
                <a16:creationId xmlns:a16="http://schemas.microsoft.com/office/drawing/2014/main" id="{B857A880-29A9-4325-6CFD-9AC2EC9772F0}"/>
              </a:ext>
            </a:extLst>
          </p:cNvPr>
          <p:cNvPicPr>
            <a:picLocks noChangeAspect="1"/>
          </p:cNvPicPr>
          <p:nvPr/>
        </p:nvPicPr>
        <p:blipFill>
          <a:blip r:embed="rId3"/>
          <a:stretch>
            <a:fillRect/>
          </a:stretch>
        </p:blipFill>
        <p:spPr>
          <a:xfrm>
            <a:off x="7178555" y="134444"/>
            <a:ext cx="2869547" cy="1053534"/>
          </a:xfrm>
          <a:prstGeom prst="rect">
            <a:avLst/>
          </a:prstGeom>
        </p:spPr>
      </p:pic>
      <p:grpSp>
        <p:nvGrpSpPr>
          <p:cNvPr id="4" name="Group 3">
            <a:extLst>
              <a:ext uri="{FF2B5EF4-FFF2-40B4-BE49-F238E27FC236}">
                <a16:creationId xmlns:a16="http://schemas.microsoft.com/office/drawing/2014/main" id="{D72B36AE-2733-6844-0BDE-D540B5BB68DB}"/>
              </a:ext>
            </a:extLst>
          </p:cNvPr>
          <p:cNvGrpSpPr/>
          <p:nvPr/>
        </p:nvGrpSpPr>
        <p:grpSpPr>
          <a:xfrm>
            <a:off x="155575" y="1583643"/>
            <a:ext cx="3235645" cy="4764550"/>
            <a:chOff x="155575" y="1583643"/>
            <a:chExt cx="3235645" cy="4764550"/>
          </a:xfrm>
        </p:grpSpPr>
        <p:sp>
          <p:nvSpPr>
            <p:cNvPr id="7" name="Rounded Rectangle 6">
              <a:extLst>
                <a:ext uri="{FF2B5EF4-FFF2-40B4-BE49-F238E27FC236}">
                  <a16:creationId xmlns:a16="http://schemas.microsoft.com/office/drawing/2014/main" id="{B862D03C-C292-0A83-045E-A52661AB1F42}"/>
                </a:ext>
              </a:extLst>
            </p:cNvPr>
            <p:cNvSpPr/>
            <p:nvPr/>
          </p:nvSpPr>
          <p:spPr>
            <a:xfrm>
              <a:off x="155575" y="1583643"/>
              <a:ext cx="3235645" cy="4729173"/>
            </a:xfrm>
            <a:prstGeom prst="roundRect">
              <a:avLst/>
            </a:prstGeom>
            <a:solidFill>
              <a:schemeClr val="bg1"/>
            </a:solidFill>
            <a:ln w="28575">
              <a:solidFill>
                <a:srgbClr val="99D9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8BF0BB6-E082-118A-CE7D-B6EBEF0771C1}"/>
                </a:ext>
              </a:extLst>
            </p:cNvPr>
            <p:cNvSpPr txBox="1"/>
            <p:nvPr/>
          </p:nvSpPr>
          <p:spPr>
            <a:xfrm>
              <a:off x="500715" y="1771421"/>
              <a:ext cx="2545364" cy="2031325"/>
            </a:xfrm>
            <a:prstGeom prst="rect">
              <a:avLst/>
            </a:prstGeom>
            <a:noFill/>
          </p:spPr>
          <p:txBody>
            <a:bodyPr wrap="square" rtlCol="0">
              <a:spAutoFit/>
            </a:bodyPr>
            <a:lstStyle/>
            <a:p>
              <a:pPr algn="ctr"/>
              <a:r>
                <a:rPr lang="en-US" b="1" dirty="0">
                  <a:latin typeface="Barlow" pitchFamily="2" charset="77"/>
                </a:rPr>
                <a:t>Tell a trusted adult if you are affected by Hate.</a:t>
              </a:r>
            </a:p>
            <a:p>
              <a:pPr algn="ctr"/>
              <a:endParaRPr lang="en-US" b="1" dirty="0">
                <a:latin typeface="Barlow" pitchFamily="2" charset="77"/>
              </a:endParaRPr>
            </a:p>
            <a:p>
              <a:r>
                <a:rPr lang="en-US" b="1" dirty="0">
                  <a:latin typeface="Barlow" pitchFamily="2" charset="77"/>
                </a:rPr>
                <a:t>This could include seeing hateful content online. </a:t>
              </a:r>
            </a:p>
          </p:txBody>
        </p:sp>
        <p:pic>
          <p:nvPicPr>
            <p:cNvPr id="15" name="Picture 14" descr="A cartoon of a child holding a phone&#10;&#10;Description automatically generated">
              <a:extLst>
                <a:ext uri="{FF2B5EF4-FFF2-40B4-BE49-F238E27FC236}">
                  <a16:creationId xmlns:a16="http://schemas.microsoft.com/office/drawing/2014/main" id="{7D06EEA0-7914-7EC4-C9E6-E6BB6B0C00C3}"/>
                </a:ext>
              </a:extLst>
            </p:cNvPr>
            <p:cNvPicPr>
              <a:picLocks noChangeAspect="1"/>
            </p:cNvPicPr>
            <p:nvPr/>
          </p:nvPicPr>
          <p:blipFill rotWithShape="1">
            <a:blip r:embed="rId4"/>
            <a:srcRect t="25686" r="58355" b="12438"/>
            <a:stretch/>
          </p:blipFill>
          <p:spPr>
            <a:xfrm>
              <a:off x="155575" y="4066769"/>
              <a:ext cx="2729779" cy="2281424"/>
            </a:xfrm>
            <a:prstGeom prst="rect">
              <a:avLst/>
            </a:prstGeom>
          </p:spPr>
        </p:pic>
      </p:grpSp>
      <p:grpSp>
        <p:nvGrpSpPr>
          <p:cNvPr id="9" name="Group 8">
            <a:extLst>
              <a:ext uri="{FF2B5EF4-FFF2-40B4-BE49-F238E27FC236}">
                <a16:creationId xmlns:a16="http://schemas.microsoft.com/office/drawing/2014/main" id="{D29A57D6-F7E2-F1C2-8EF6-2D96D3BD8DE9}"/>
              </a:ext>
            </a:extLst>
          </p:cNvPr>
          <p:cNvGrpSpPr/>
          <p:nvPr/>
        </p:nvGrpSpPr>
        <p:grpSpPr>
          <a:xfrm>
            <a:off x="3615018" y="1619021"/>
            <a:ext cx="3235645" cy="4729172"/>
            <a:chOff x="3615018" y="1619021"/>
            <a:chExt cx="3235645" cy="4729172"/>
          </a:xfrm>
        </p:grpSpPr>
        <p:sp>
          <p:nvSpPr>
            <p:cNvPr id="8" name="Rounded Rectangle 7">
              <a:extLst>
                <a:ext uri="{FF2B5EF4-FFF2-40B4-BE49-F238E27FC236}">
                  <a16:creationId xmlns:a16="http://schemas.microsoft.com/office/drawing/2014/main" id="{306195F4-0581-B430-9219-A35C492D0BD2}"/>
                </a:ext>
              </a:extLst>
            </p:cNvPr>
            <p:cNvSpPr/>
            <p:nvPr/>
          </p:nvSpPr>
          <p:spPr>
            <a:xfrm>
              <a:off x="3615018" y="1619021"/>
              <a:ext cx="3235645" cy="4729172"/>
            </a:xfrm>
            <a:prstGeom prst="roundRect">
              <a:avLst/>
            </a:prstGeom>
            <a:solidFill>
              <a:schemeClr val="bg1"/>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B777A5-3927-5E0A-97E1-79878BB57B1E}"/>
                </a:ext>
              </a:extLst>
            </p:cNvPr>
            <p:cNvSpPr txBox="1"/>
            <p:nvPr/>
          </p:nvSpPr>
          <p:spPr>
            <a:xfrm>
              <a:off x="3715230" y="1783790"/>
              <a:ext cx="3035220" cy="3447098"/>
            </a:xfrm>
            <a:prstGeom prst="rect">
              <a:avLst/>
            </a:prstGeom>
            <a:noFill/>
          </p:spPr>
          <p:txBody>
            <a:bodyPr wrap="square" rtlCol="0">
              <a:spAutoFit/>
            </a:bodyPr>
            <a:lstStyle/>
            <a:p>
              <a:pPr algn="ctr"/>
              <a:r>
                <a:rPr lang="en-US" b="1" dirty="0">
                  <a:latin typeface="Barlow" pitchFamily="2" charset="77"/>
                </a:rPr>
                <a:t>Raise awareness about Hate and Hate Crime. </a:t>
              </a:r>
            </a:p>
            <a:p>
              <a:pPr algn="ctr"/>
              <a:endParaRPr lang="en-US" b="1" dirty="0">
                <a:latin typeface="Barlow" pitchFamily="2" charset="77"/>
              </a:endParaRPr>
            </a:p>
            <a:p>
              <a:r>
                <a:rPr lang="en-US" b="1" dirty="0">
                  <a:latin typeface="Barlow" pitchFamily="2" charset="77"/>
                </a:rPr>
                <a:t>You could tell your friends and family about what you have learnt today. </a:t>
              </a:r>
            </a:p>
            <a:p>
              <a:endParaRPr lang="en-US" b="1" dirty="0">
                <a:latin typeface="Barlow" pitchFamily="2" charset="77"/>
              </a:endParaRPr>
            </a:p>
            <a:p>
              <a:r>
                <a:rPr lang="en-US" b="1" dirty="0">
                  <a:latin typeface="Barlow" pitchFamily="2" charset="77"/>
                </a:rPr>
                <a:t>Or you could make a poster to encourage others to report Hate Crimes.  </a:t>
              </a:r>
            </a:p>
            <a:p>
              <a:pPr algn="ctr"/>
              <a:endParaRPr lang="en-US" sz="2000" b="1" dirty="0">
                <a:latin typeface="Barlow" pitchFamily="2" charset="77"/>
              </a:endParaRPr>
            </a:p>
            <a:p>
              <a:pPr algn="ctr"/>
              <a:endParaRPr lang="en-US" b="1" dirty="0">
                <a:latin typeface="Barlow" pitchFamily="2" charset="77"/>
              </a:endParaRPr>
            </a:p>
          </p:txBody>
        </p:sp>
        <p:pic>
          <p:nvPicPr>
            <p:cNvPr id="20" name="Picture 19" descr="A hand holding a sign&#10;&#10;Description automatically generated">
              <a:extLst>
                <a:ext uri="{FF2B5EF4-FFF2-40B4-BE49-F238E27FC236}">
                  <a16:creationId xmlns:a16="http://schemas.microsoft.com/office/drawing/2014/main" id="{350DC976-0015-AC25-74D5-6954A5DE588F}"/>
                </a:ext>
              </a:extLst>
            </p:cNvPr>
            <p:cNvPicPr>
              <a:picLocks noChangeAspect="1"/>
            </p:cNvPicPr>
            <p:nvPr/>
          </p:nvPicPr>
          <p:blipFill rotWithShape="1">
            <a:blip r:embed="rId5"/>
            <a:srcRect l="14076" t="26298" r="44294" b="13338"/>
            <a:stretch/>
          </p:blipFill>
          <p:spPr>
            <a:xfrm>
              <a:off x="4255775" y="4576511"/>
              <a:ext cx="2008616" cy="1638292"/>
            </a:xfrm>
            <a:prstGeom prst="rect">
              <a:avLst/>
            </a:prstGeom>
          </p:spPr>
        </p:pic>
      </p:grpSp>
      <p:grpSp>
        <p:nvGrpSpPr>
          <p:cNvPr id="14" name="Group 13">
            <a:extLst>
              <a:ext uri="{FF2B5EF4-FFF2-40B4-BE49-F238E27FC236}">
                <a16:creationId xmlns:a16="http://schemas.microsoft.com/office/drawing/2014/main" id="{3199994A-78E3-B33C-4495-8029741B414C}"/>
              </a:ext>
            </a:extLst>
          </p:cNvPr>
          <p:cNvGrpSpPr/>
          <p:nvPr/>
        </p:nvGrpSpPr>
        <p:grpSpPr>
          <a:xfrm>
            <a:off x="7127581" y="1686991"/>
            <a:ext cx="3235645" cy="4661202"/>
            <a:chOff x="7127581" y="1686991"/>
            <a:chExt cx="3235645" cy="4661202"/>
          </a:xfrm>
        </p:grpSpPr>
        <p:sp>
          <p:nvSpPr>
            <p:cNvPr id="10" name="Rounded Rectangle 9">
              <a:extLst>
                <a:ext uri="{FF2B5EF4-FFF2-40B4-BE49-F238E27FC236}">
                  <a16:creationId xmlns:a16="http://schemas.microsoft.com/office/drawing/2014/main" id="{75D5472B-11CF-57AB-9806-38A50EB733CE}"/>
                </a:ext>
              </a:extLst>
            </p:cNvPr>
            <p:cNvSpPr/>
            <p:nvPr/>
          </p:nvSpPr>
          <p:spPr>
            <a:xfrm>
              <a:off x="7127581" y="1686991"/>
              <a:ext cx="3235645" cy="4661202"/>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8E9919-1801-9A10-E276-C33D199C4202}"/>
                </a:ext>
              </a:extLst>
            </p:cNvPr>
            <p:cNvSpPr txBox="1"/>
            <p:nvPr/>
          </p:nvSpPr>
          <p:spPr>
            <a:xfrm>
              <a:off x="7227793" y="1868220"/>
              <a:ext cx="3035220" cy="2862322"/>
            </a:xfrm>
            <a:prstGeom prst="rect">
              <a:avLst/>
            </a:prstGeom>
            <a:noFill/>
          </p:spPr>
          <p:txBody>
            <a:bodyPr wrap="square" rtlCol="0">
              <a:spAutoFit/>
            </a:bodyPr>
            <a:lstStyle/>
            <a:p>
              <a:pPr algn="ctr"/>
              <a:r>
                <a:rPr lang="en-US" b="1" dirty="0">
                  <a:latin typeface="Barlow" pitchFamily="2" charset="77"/>
                </a:rPr>
                <a:t>Fundraise. </a:t>
              </a:r>
            </a:p>
            <a:p>
              <a:pPr algn="ctr"/>
              <a:endParaRPr lang="en-US" b="1" dirty="0">
                <a:latin typeface="Barlow" pitchFamily="2" charset="77"/>
              </a:endParaRPr>
            </a:p>
            <a:p>
              <a:r>
                <a:rPr lang="en-US" b="1" dirty="0">
                  <a:latin typeface="Barlow" pitchFamily="2" charset="77"/>
                </a:rPr>
                <a:t>Donations to Stop Hate UK help to make our work possible, to tackle all forms of Hate Crime.</a:t>
              </a:r>
            </a:p>
            <a:p>
              <a:endParaRPr lang="en-US" b="1" dirty="0">
                <a:latin typeface="Barlow" pitchFamily="2" charset="77"/>
              </a:endParaRPr>
            </a:p>
            <a:p>
              <a:r>
                <a:rPr lang="en-US" b="1" dirty="0">
                  <a:latin typeface="Barlow" pitchFamily="2" charset="77"/>
                </a:rPr>
                <a:t>You could stand up against hate by fundraising for us!</a:t>
              </a:r>
            </a:p>
            <a:p>
              <a:pPr algn="ctr"/>
              <a:endParaRPr lang="en-US" b="1" dirty="0">
                <a:latin typeface="Barlow" pitchFamily="2" charset="77"/>
              </a:endParaRPr>
            </a:p>
          </p:txBody>
        </p:sp>
        <p:pic>
          <p:nvPicPr>
            <p:cNvPr id="23" name="Picture 22" descr="A yellow ribbon with red text and blue hearts&#10;&#10;Description automatically generated">
              <a:extLst>
                <a:ext uri="{FF2B5EF4-FFF2-40B4-BE49-F238E27FC236}">
                  <a16:creationId xmlns:a16="http://schemas.microsoft.com/office/drawing/2014/main" id="{C25BCC39-0CB0-D1C1-999B-62FEA7ACF581}"/>
                </a:ext>
              </a:extLst>
            </p:cNvPr>
            <p:cNvPicPr>
              <a:picLocks noChangeAspect="1"/>
            </p:cNvPicPr>
            <p:nvPr/>
          </p:nvPicPr>
          <p:blipFill rotWithShape="1">
            <a:blip r:embed="rId6"/>
            <a:srcRect l="23529" t="47817" r="29832" b="14710"/>
            <a:stretch/>
          </p:blipFill>
          <p:spPr>
            <a:xfrm>
              <a:off x="7328341" y="4638579"/>
              <a:ext cx="2810768" cy="1270317"/>
            </a:xfrm>
            <a:prstGeom prst="rect">
              <a:avLst/>
            </a:prstGeom>
          </p:spPr>
        </p:pic>
      </p:grpSp>
    </p:spTree>
    <p:extLst>
      <p:ext uri="{BB962C8B-B14F-4D97-AF65-F5344CB8AC3E}">
        <p14:creationId xmlns:p14="http://schemas.microsoft.com/office/powerpoint/2010/main" val="204507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AD3454-08A5-39E7-EC22-778BC5689274}"/>
              </a:ext>
            </a:extLst>
          </p:cNvPr>
          <p:cNvSpPr/>
          <p:nvPr/>
        </p:nvSpPr>
        <p:spPr>
          <a:xfrm rot="18992448">
            <a:off x="10523325" y="-885527"/>
            <a:ext cx="496287" cy="5398436"/>
          </a:xfrm>
          <a:prstGeom prst="rect">
            <a:avLst/>
          </a:prstGeom>
          <a:solidFill>
            <a:srgbClr val="99D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102036-8D3C-C4CD-54D0-62E4997CC0E2}"/>
              </a:ext>
            </a:extLst>
          </p:cNvPr>
          <p:cNvSpPr/>
          <p:nvPr/>
        </p:nvSpPr>
        <p:spPr>
          <a:xfrm rot="18886608">
            <a:off x="11083929" y="-714543"/>
            <a:ext cx="448235" cy="377046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0E0E7C-2BC7-931B-DC94-419E329E8A98}"/>
              </a:ext>
            </a:extLst>
          </p:cNvPr>
          <p:cNvSpPr/>
          <p:nvPr/>
        </p:nvSpPr>
        <p:spPr>
          <a:xfrm rot="19104866">
            <a:off x="11662403" y="-552411"/>
            <a:ext cx="448235" cy="244089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26AEF1-75DD-EDD8-1C02-D86E2D09D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019" y="3139783"/>
            <a:ext cx="4077000" cy="1366904"/>
          </a:xfrm>
          <a:prstGeom prst="rect">
            <a:avLst/>
          </a:prstGeom>
        </p:spPr>
      </p:pic>
      <p:sp>
        <p:nvSpPr>
          <p:cNvPr id="14" name="Flowchart: Alternate Process 10">
            <a:extLst>
              <a:ext uri="{FF2B5EF4-FFF2-40B4-BE49-F238E27FC236}">
                <a16:creationId xmlns:a16="http://schemas.microsoft.com/office/drawing/2014/main" id="{771E99D6-A7AF-7D46-5642-C99BA17C0554}"/>
              </a:ext>
            </a:extLst>
          </p:cNvPr>
          <p:cNvSpPr/>
          <p:nvPr/>
        </p:nvSpPr>
        <p:spPr>
          <a:xfrm>
            <a:off x="117245" y="164815"/>
            <a:ext cx="7131963" cy="4749625"/>
          </a:xfrm>
          <a:prstGeom prst="flowChartAlternateProcess">
            <a:avLst/>
          </a:prstGeom>
          <a:solidFill>
            <a:schemeClr val="bg1"/>
          </a:solidFill>
          <a:ln w="19050" cap="rnd" cmpd="sng" algn="ctr">
            <a:solidFill>
              <a:srgbClr val="E7E6E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5" name="Flowchart: Alternate Process 29">
            <a:extLst>
              <a:ext uri="{FF2B5EF4-FFF2-40B4-BE49-F238E27FC236}">
                <a16:creationId xmlns:a16="http://schemas.microsoft.com/office/drawing/2014/main" id="{3A324171-ED9F-DC89-26D3-5D80889C83C6}"/>
              </a:ext>
            </a:extLst>
          </p:cNvPr>
          <p:cNvSpPr/>
          <p:nvPr/>
        </p:nvSpPr>
        <p:spPr>
          <a:xfrm>
            <a:off x="6005560" y="261101"/>
            <a:ext cx="4239914" cy="3670671"/>
          </a:xfrm>
          <a:prstGeom prst="flowChartAlternateProcess">
            <a:avLst/>
          </a:prstGeom>
          <a:solidFill>
            <a:srgbClr val="C00000"/>
          </a:solidFill>
          <a:ln w="19050" cap="rnd"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582A8A2F-FCA6-4279-4538-C446B0D56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5691" y="1323826"/>
            <a:ext cx="4377004" cy="4377004"/>
          </a:xfrm>
          <a:prstGeom prst="rect">
            <a:avLst/>
          </a:prstGeom>
        </p:spPr>
      </p:pic>
      <p:sp>
        <p:nvSpPr>
          <p:cNvPr id="2" name="Title 1"/>
          <p:cNvSpPr>
            <a:spLocks noGrp="1"/>
          </p:cNvSpPr>
          <p:nvPr>
            <p:ph type="ctrTitle" idx="4294967295"/>
          </p:nvPr>
        </p:nvSpPr>
        <p:spPr>
          <a:xfrm>
            <a:off x="386224" y="854888"/>
            <a:ext cx="5709776" cy="604563"/>
          </a:xfrm>
        </p:spPr>
        <p:txBody>
          <a:bodyPr>
            <a:normAutofit fontScale="90000"/>
          </a:bodyPr>
          <a:lstStyle/>
          <a:p>
            <a:r>
              <a:rPr lang="en-US" sz="3600" cap="all" dirty="0">
                <a:ln w="3175" cmpd="sng">
                  <a:noFill/>
                </a:ln>
                <a:solidFill>
                  <a:sysClr val="windowText" lastClr="000000"/>
                </a:solidFill>
                <a:latin typeface="Barlow Black"/>
              </a:rPr>
              <a:t>Please </a:t>
            </a:r>
            <a:r>
              <a:rPr lang="en-US" sz="3600" cap="all" dirty="0">
                <a:ln w="3175" cmpd="sng">
                  <a:noFill/>
                </a:ln>
                <a:solidFill>
                  <a:srgbClr val="C00000"/>
                </a:solidFill>
                <a:latin typeface="Barlow Black"/>
              </a:rPr>
              <a:t>follow us </a:t>
            </a:r>
            <a:r>
              <a:rPr lang="en-US" sz="3600" cap="all" dirty="0">
                <a:ln w="3175" cmpd="sng">
                  <a:noFill/>
                </a:ln>
                <a:solidFill>
                  <a:sysClr val="windowText" lastClr="000000"/>
                </a:solidFill>
                <a:latin typeface="Barlow Black"/>
              </a:rPr>
              <a:t>to stay up to date with our work  </a:t>
            </a:r>
            <a:br>
              <a:rPr kumimoji="0" lang="en-US" sz="4400" b="0" i="0" u="none" strike="noStrike" kern="1200" cap="all" spc="0" normalizeH="0" baseline="0" noProof="0" dirty="0">
                <a:ln w="3175" cmpd="sng">
                  <a:noFill/>
                </a:ln>
                <a:solidFill>
                  <a:sysClr val="windowText" lastClr="000000"/>
                </a:solidFill>
                <a:effectLst/>
                <a:uLnTx/>
                <a:uFillTx/>
                <a:latin typeface="Barlow Black"/>
                <a:ea typeface="+mj-ea"/>
                <a:cs typeface="+mj-cs"/>
              </a:rPr>
            </a:br>
            <a:endParaRPr lang="en-GB" dirty="0">
              <a:latin typeface="Arial" panose="020B0604020202020204" pitchFamily="34" charset="0"/>
              <a:cs typeface="Arial" panose="020B0604020202020204" pitchFamily="34" charset="0"/>
            </a:endParaRPr>
          </a:p>
        </p:txBody>
      </p:sp>
      <p:sp>
        <p:nvSpPr>
          <p:cNvPr id="18" name="TextBox 10">
            <a:extLst>
              <a:ext uri="{FF2B5EF4-FFF2-40B4-BE49-F238E27FC236}">
                <a16:creationId xmlns:a16="http://schemas.microsoft.com/office/drawing/2014/main" id="{25C3498F-4482-7443-29B1-BDCD8EF571CF}"/>
              </a:ext>
            </a:extLst>
          </p:cNvPr>
          <p:cNvSpPr txBox="1">
            <a:spLocks noChangeArrowheads="1"/>
          </p:cNvSpPr>
          <p:nvPr/>
        </p:nvSpPr>
        <p:spPr bwMode="auto">
          <a:xfrm>
            <a:off x="1861007" y="1722329"/>
            <a:ext cx="285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hangingPunct="0">
              <a:defRPr/>
            </a:pPr>
            <a:r>
              <a:rPr lang="en-GB" altLang="en-US" sz="2000" kern="0" dirty="0">
                <a:solidFill>
                  <a:prstClr val="black"/>
                </a:solidFill>
                <a:latin typeface="Barlow Black"/>
                <a:cs typeface="Arial" panose="020B0604020202020204" pitchFamily="34" charset="0"/>
                <a:sym typeface="Arial"/>
              </a:rPr>
              <a:t>@</a:t>
            </a:r>
            <a:r>
              <a:rPr lang="en-GB" altLang="en-US" sz="2000" kern="0" dirty="0" err="1">
                <a:solidFill>
                  <a:prstClr val="black"/>
                </a:solidFill>
                <a:latin typeface="Barlow Black"/>
                <a:cs typeface="Arial" panose="020B0604020202020204" pitchFamily="34" charset="0"/>
                <a:sym typeface="Arial"/>
              </a:rPr>
              <a:t>stophateuk</a:t>
            </a:r>
            <a:endParaRPr lang="en-GB" altLang="en-US" sz="2000" kern="0" dirty="0">
              <a:solidFill>
                <a:prstClr val="black"/>
              </a:solidFill>
              <a:latin typeface="Barlow Black"/>
              <a:cs typeface="Arial" panose="020B0604020202020204" pitchFamily="34" charset="0"/>
              <a:sym typeface="Arial"/>
            </a:endParaRPr>
          </a:p>
        </p:txBody>
      </p:sp>
      <p:sp>
        <p:nvSpPr>
          <p:cNvPr id="19" name="Rectangle 18">
            <a:extLst>
              <a:ext uri="{FF2B5EF4-FFF2-40B4-BE49-F238E27FC236}">
                <a16:creationId xmlns:a16="http://schemas.microsoft.com/office/drawing/2014/main" id="{1A409B61-FDB5-7770-91CD-76A7B44352A0}"/>
              </a:ext>
            </a:extLst>
          </p:cNvPr>
          <p:cNvSpPr/>
          <p:nvPr/>
        </p:nvSpPr>
        <p:spPr>
          <a:xfrm>
            <a:off x="1872392" y="3365436"/>
            <a:ext cx="2981034" cy="400110"/>
          </a:xfrm>
          <a:prstGeom prst="rect">
            <a:avLst/>
          </a:prstGeom>
        </p:spPr>
        <p:txBody>
          <a:bodyPr wrap="square">
            <a:spAutoFit/>
          </a:bodyPr>
          <a:lstStyle/>
          <a:p>
            <a:pPr hangingPunct="0">
              <a:defRPr/>
            </a:pPr>
            <a:r>
              <a:rPr lang="en-GB" sz="2000" kern="0" dirty="0" err="1">
                <a:solidFill>
                  <a:srgbClr val="000000"/>
                </a:solidFill>
                <a:latin typeface="Barlow Black"/>
                <a:cs typeface="Arial" panose="020B0604020202020204" pitchFamily="34" charset="0"/>
                <a:sym typeface="Arial"/>
              </a:rPr>
              <a:t>stop_hate_uk</a:t>
            </a:r>
            <a:endParaRPr lang="en-GB" sz="2000" kern="0" dirty="0">
              <a:solidFill>
                <a:srgbClr val="000000"/>
              </a:solidFill>
              <a:latin typeface="Barlow Black"/>
              <a:cs typeface="Arial" panose="020B0604020202020204" pitchFamily="34" charset="0"/>
              <a:sym typeface="Arial"/>
            </a:endParaRPr>
          </a:p>
        </p:txBody>
      </p:sp>
      <p:pic>
        <p:nvPicPr>
          <p:cNvPr id="21" name="Picture 20">
            <a:extLst>
              <a:ext uri="{FF2B5EF4-FFF2-40B4-BE49-F238E27FC236}">
                <a16:creationId xmlns:a16="http://schemas.microsoft.com/office/drawing/2014/main" id="{14642CF3-7F5D-56D0-12B7-F039D0F09F3D}"/>
              </a:ext>
            </a:extLst>
          </p:cNvPr>
          <p:cNvPicPr>
            <a:picLocks noChangeAspect="1"/>
          </p:cNvPicPr>
          <p:nvPr/>
        </p:nvPicPr>
        <p:blipFill>
          <a:blip r:embed="rId5"/>
          <a:stretch>
            <a:fillRect/>
          </a:stretch>
        </p:blipFill>
        <p:spPr>
          <a:xfrm>
            <a:off x="748118" y="2483375"/>
            <a:ext cx="713315" cy="578464"/>
          </a:xfrm>
          <a:prstGeom prst="rect">
            <a:avLst/>
          </a:prstGeom>
        </p:spPr>
      </p:pic>
      <p:pic>
        <p:nvPicPr>
          <p:cNvPr id="22" name="Picture 6" descr="File:Instagram icon.png - Wikimedia Commons">
            <a:extLst>
              <a:ext uri="{FF2B5EF4-FFF2-40B4-BE49-F238E27FC236}">
                <a16:creationId xmlns:a16="http://schemas.microsoft.com/office/drawing/2014/main" id="{DC1CB71B-0B0A-1349-C586-CE292E2943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236" y="3347851"/>
            <a:ext cx="743077" cy="6025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0">
            <a:extLst>
              <a:ext uri="{FF2B5EF4-FFF2-40B4-BE49-F238E27FC236}">
                <a16:creationId xmlns:a16="http://schemas.microsoft.com/office/drawing/2014/main" id="{383D656E-679E-8FB4-4616-3FB2C2D9A9FA}"/>
              </a:ext>
            </a:extLst>
          </p:cNvPr>
          <p:cNvSpPr txBox="1">
            <a:spLocks noChangeArrowheads="1"/>
          </p:cNvSpPr>
          <p:nvPr/>
        </p:nvSpPr>
        <p:spPr bwMode="auto">
          <a:xfrm>
            <a:off x="1910301" y="2539627"/>
            <a:ext cx="2571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hangingPunct="0">
              <a:defRPr/>
            </a:pPr>
            <a:r>
              <a:rPr lang="en-GB" altLang="en-US" sz="2000" kern="0" dirty="0" err="1">
                <a:solidFill>
                  <a:prstClr val="black"/>
                </a:solidFill>
                <a:latin typeface="Barlow Black" panose="00000A00000000000000" pitchFamily="2" charset="0"/>
                <a:cs typeface="Arial"/>
                <a:sym typeface="Arial"/>
              </a:rPr>
              <a:t>stophateuk</a:t>
            </a:r>
            <a:endParaRPr lang="en-GB" altLang="en-US" sz="2000" kern="0" dirty="0">
              <a:solidFill>
                <a:prstClr val="black"/>
              </a:solidFill>
              <a:latin typeface="Barlow Black" panose="00000A00000000000000" pitchFamily="2" charset="0"/>
              <a:cs typeface="Arial"/>
              <a:sym typeface="Arial"/>
            </a:endParaRPr>
          </a:p>
        </p:txBody>
      </p:sp>
      <p:sp>
        <p:nvSpPr>
          <p:cNvPr id="24" name="Rectangle 11">
            <a:extLst>
              <a:ext uri="{FF2B5EF4-FFF2-40B4-BE49-F238E27FC236}">
                <a16:creationId xmlns:a16="http://schemas.microsoft.com/office/drawing/2014/main" id="{176AA24C-DB2F-48A3-7DB0-F1806BB6896B}"/>
              </a:ext>
            </a:extLst>
          </p:cNvPr>
          <p:cNvSpPr>
            <a:spLocks noChangeArrowheads="1"/>
          </p:cNvSpPr>
          <p:nvPr/>
        </p:nvSpPr>
        <p:spPr bwMode="auto">
          <a:xfrm>
            <a:off x="1885114" y="4219959"/>
            <a:ext cx="2711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hangingPunct="0">
              <a:defRPr/>
            </a:pPr>
            <a:r>
              <a:rPr lang="en-GB" altLang="en-US" sz="2000" kern="0" dirty="0">
                <a:solidFill>
                  <a:srgbClr val="000000"/>
                </a:solidFill>
                <a:latin typeface="Barlow Black"/>
                <a:cs typeface="Arial" panose="020B0604020202020204" pitchFamily="34" charset="0"/>
                <a:sym typeface="Arial"/>
              </a:rPr>
              <a:t>Stop Hate UK</a:t>
            </a:r>
          </a:p>
        </p:txBody>
      </p:sp>
      <p:pic>
        <p:nvPicPr>
          <p:cNvPr id="25" name="Picture 24">
            <a:extLst>
              <a:ext uri="{FF2B5EF4-FFF2-40B4-BE49-F238E27FC236}">
                <a16:creationId xmlns:a16="http://schemas.microsoft.com/office/drawing/2014/main" id="{AB3B3662-5192-C0B9-EE84-E15A5EFAEF33}"/>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420" b="89855" l="6150" r="89977"/>
                    </a14:imgEffect>
                  </a14:imgLayer>
                </a14:imgProps>
              </a:ext>
              <a:ext uri="{28A0092B-C50C-407E-A947-70E740481C1C}">
                <a14:useLocalDpi xmlns:a14="http://schemas.microsoft.com/office/drawing/2010/main" val="0"/>
              </a:ext>
            </a:extLst>
          </a:blip>
          <a:stretch>
            <a:fillRect/>
          </a:stretch>
        </p:blipFill>
        <p:spPr>
          <a:xfrm>
            <a:off x="493361" y="4079183"/>
            <a:ext cx="2991890" cy="763275"/>
          </a:xfrm>
          <a:prstGeom prst="rect">
            <a:avLst/>
          </a:prstGeom>
        </p:spPr>
      </p:pic>
      <p:pic>
        <p:nvPicPr>
          <p:cNvPr id="3" name="Picture 2" descr="A white x on a black background&#10;&#10;Description automatically generated">
            <a:extLst>
              <a:ext uri="{FF2B5EF4-FFF2-40B4-BE49-F238E27FC236}">
                <a16:creationId xmlns:a16="http://schemas.microsoft.com/office/drawing/2014/main" id="{78EBE759-93AA-8202-551E-65A5A07BB42A}"/>
              </a:ext>
            </a:extLst>
          </p:cNvPr>
          <p:cNvPicPr>
            <a:picLocks noChangeAspect="1"/>
          </p:cNvPicPr>
          <p:nvPr/>
        </p:nvPicPr>
        <p:blipFill>
          <a:blip r:embed="rId9"/>
          <a:stretch>
            <a:fillRect/>
          </a:stretch>
        </p:blipFill>
        <p:spPr>
          <a:xfrm>
            <a:off x="810455" y="1641646"/>
            <a:ext cx="545433" cy="561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00539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412</Words>
  <Application>Microsoft Macintosh PowerPoint</Application>
  <PresentationFormat>Widescreen</PresentationFormat>
  <Paragraphs>66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Barlow</vt:lpstr>
      <vt:lpstr>Barlow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follow us to stay up to date with our 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McIntosh</dc:creator>
  <cp:lastModifiedBy>Grace McIntosh</cp:lastModifiedBy>
  <cp:revision>30</cp:revision>
  <dcterms:created xsi:type="dcterms:W3CDTF">2023-01-17T16:39:45Z</dcterms:created>
  <dcterms:modified xsi:type="dcterms:W3CDTF">2023-09-28T10:59:51Z</dcterms:modified>
</cp:coreProperties>
</file>